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56" r:id="rId2"/>
  </p:sldMasterIdLst>
  <p:notesMasterIdLst>
    <p:notesMasterId r:id="rId27"/>
  </p:notesMasterIdLst>
  <p:handoutMasterIdLst>
    <p:handoutMasterId r:id="rId28"/>
  </p:handoutMasterIdLst>
  <p:sldIdLst>
    <p:sldId id="297" r:id="rId3"/>
    <p:sldId id="520" r:id="rId4"/>
    <p:sldId id="522" r:id="rId5"/>
    <p:sldId id="408" r:id="rId6"/>
    <p:sldId id="519" r:id="rId7"/>
    <p:sldId id="449" r:id="rId8"/>
    <p:sldId id="523" r:id="rId9"/>
    <p:sldId id="505" r:id="rId10"/>
    <p:sldId id="527" r:id="rId11"/>
    <p:sldId id="479" r:id="rId12"/>
    <p:sldId id="525" r:id="rId13"/>
    <p:sldId id="526" r:id="rId14"/>
    <p:sldId id="539" r:id="rId15"/>
    <p:sldId id="492" r:id="rId16"/>
    <p:sldId id="533" r:id="rId17"/>
    <p:sldId id="529" r:id="rId18"/>
    <p:sldId id="531" r:id="rId19"/>
    <p:sldId id="530" r:id="rId20"/>
    <p:sldId id="535" r:id="rId21"/>
    <p:sldId id="538" r:id="rId22"/>
    <p:sldId id="540" r:id="rId23"/>
    <p:sldId id="534" r:id="rId24"/>
    <p:sldId id="363" r:id="rId25"/>
    <p:sldId id="364" r:id="rId26"/>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4F"/>
    <a:srgbClr val="91B80F"/>
    <a:srgbClr val="CADED9"/>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3567" autoAdjust="0"/>
  </p:normalViewPr>
  <p:slideViewPr>
    <p:cSldViewPr>
      <p:cViewPr varScale="1">
        <p:scale>
          <a:sx n="56" d="100"/>
          <a:sy n="56" d="100"/>
        </p:scale>
        <p:origin x="20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316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F:\2023\Einwohnerzahle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4928833231434983E-2"/>
          <c:y val="0.1138420240326785"/>
          <c:w val="0.89643251467942331"/>
          <c:h val="0.74456286357629575"/>
        </c:manualLayout>
      </c:layout>
      <c:lineChart>
        <c:grouping val="standard"/>
        <c:varyColors val="0"/>
        <c:ser>
          <c:idx val="0"/>
          <c:order val="0"/>
          <c:spPr>
            <a:ln w="28575" cap="rnd">
              <a:solidFill>
                <a:schemeClr val="accent3"/>
              </a:solidFill>
              <a:round/>
            </a:ln>
            <a:effectLst/>
          </c:spPr>
          <c:marker>
            <c:symbol val="none"/>
          </c:marker>
          <c:cat>
            <c:numRef>
              <c:f>Tabelle1!$A$1:$A$15</c:f>
              <c:numCache>
                <c:formatCode>m/d/yyyy</c:formatCode>
                <c:ptCount val="15"/>
                <c:pt idx="0">
                  <c:v>39814</c:v>
                </c:pt>
                <c:pt idx="1">
                  <c:v>40179</c:v>
                </c:pt>
                <c:pt idx="2">
                  <c:v>40544</c:v>
                </c:pt>
                <c:pt idx="3">
                  <c:v>40909</c:v>
                </c:pt>
                <c:pt idx="4">
                  <c:v>41275</c:v>
                </c:pt>
                <c:pt idx="5">
                  <c:v>41640</c:v>
                </c:pt>
                <c:pt idx="6">
                  <c:v>42005</c:v>
                </c:pt>
                <c:pt idx="7">
                  <c:v>42370</c:v>
                </c:pt>
                <c:pt idx="8">
                  <c:v>42736</c:v>
                </c:pt>
                <c:pt idx="9">
                  <c:v>43101</c:v>
                </c:pt>
                <c:pt idx="10">
                  <c:v>43466</c:v>
                </c:pt>
                <c:pt idx="11">
                  <c:v>43831</c:v>
                </c:pt>
                <c:pt idx="12">
                  <c:v>44197</c:v>
                </c:pt>
                <c:pt idx="13">
                  <c:v>44562</c:v>
                </c:pt>
                <c:pt idx="14">
                  <c:v>44927</c:v>
                </c:pt>
              </c:numCache>
            </c:numRef>
          </c:cat>
          <c:val>
            <c:numRef>
              <c:f>Tabelle1!$B$1:$B$15</c:f>
              <c:numCache>
                <c:formatCode>#,##0</c:formatCode>
                <c:ptCount val="15"/>
                <c:pt idx="0">
                  <c:v>17003</c:v>
                </c:pt>
                <c:pt idx="1">
                  <c:v>17026</c:v>
                </c:pt>
                <c:pt idx="2">
                  <c:v>17173</c:v>
                </c:pt>
                <c:pt idx="3">
                  <c:v>17252</c:v>
                </c:pt>
                <c:pt idx="4">
                  <c:v>17141</c:v>
                </c:pt>
                <c:pt idx="5">
                  <c:v>17183</c:v>
                </c:pt>
                <c:pt idx="6">
                  <c:v>17465</c:v>
                </c:pt>
                <c:pt idx="7">
                  <c:v>17520</c:v>
                </c:pt>
                <c:pt idx="8">
                  <c:v>17553</c:v>
                </c:pt>
                <c:pt idx="9">
                  <c:v>17562</c:v>
                </c:pt>
                <c:pt idx="10">
                  <c:v>17672</c:v>
                </c:pt>
                <c:pt idx="11">
                  <c:v>17681</c:v>
                </c:pt>
                <c:pt idx="12">
                  <c:v>17737</c:v>
                </c:pt>
                <c:pt idx="13">
                  <c:v>17749</c:v>
                </c:pt>
                <c:pt idx="14">
                  <c:v>18133</c:v>
                </c:pt>
              </c:numCache>
            </c:numRef>
          </c:val>
          <c:smooth val="0"/>
          <c:extLst>
            <c:ext xmlns:c16="http://schemas.microsoft.com/office/drawing/2014/chart" uri="{C3380CC4-5D6E-409C-BE32-E72D297353CC}">
              <c16:uniqueId val="{00000000-96AE-481A-8DBA-C533A092B86A}"/>
            </c:ext>
          </c:extLst>
        </c:ser>
        <c:dLbls>
          <c:showLegendKey val="0"/>
          <c:showVal val="0"/>
          <c:showCatName val="0"/>
          <c:showSerName val="0"/>
          <c:showPercent val="0"/>
          <c:showBubbleSize val="0"/>
        </c:dLbls>
        <c:smooth val="0"/>
        <c:axId val="310784256"/>
        <c:axId val="203702120"/>
      </c:lineChart>
      <c:dateAx>
        <c:axId val="31078425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3702120"/>
        <c:crosses val="autoZero"/>
        <c:auto val="1"/>
        <c:lblOffset val="100"/>
        <c:baseTimeUnit val="years"/>
      </c:dateAx>
      <c:valAx>
        <c:axId val="2037021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10784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08"/>
          </a:xfrm>
          <a:prstGeom prst="rect">
            <a:avLst/>
          </a:prstGeom>
        </p:spPr>
        <p:txBody>
          <a:bodyPr vert="horz" lIns="91413" tIns="45708" rIns="91413" bIns="45708"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808"/>
          </a:xfrm>
          <a:prstGeom prst="rect">
            <a:avLst/>
          </a:prstGeom>
        </p:spPr>
        <p:txBody>
          <a:bodyPr vert="horz" lIns="91413" tIns="45708" rIns="91413" bIns="45708" rtlCol="0"/>
          <a:lstStyle>
            <a:lvl1pPr algn="r">
              <a:defRPr sz="1200"/>
            </a:lvl1pPr>
          </a:lstStyle>
          <a:p>
            <a:fld id="{69501C10-7F18-4C18-8E85-FA2E57A386E5}" type="datetimeFigureOut">
              <a:rPr lang="de-DE" smtClean="0"/>
              <a:t>22.02.2024</a:t>
            </a:fld>
            <a:endParaRPr lang="de-DE"/>
          </a:p>
        </p:txBody>
      </p:sp>
      <p:sp>
        <p:nvSpPr>
          <p:cNvPr id="4" name="Fußzeilenplatzhalter 3"/>
          <p:cNvSpPr>
            <a:spLocks noGrp="1"/>
          </p:cNvSpPr>
          <p:nvPr>
            <p:ph type="ftr" sz="quarter" idx="2"/>
          </p:nvPr>
        </p:nvSpPr>
        <p:spPr>
          <a:xfrm>
            <a:off x="0" y="9428244"/>
            <a:ext cx="2946400" cy="496808"/>
          </a:xfrm>
          <a:prstGeom prst="rect">
            <a:avLst/>
          </a:prstGeom>
        </p:spPr>
        <p:txBody>
          <a:bodyPr vert="horz" lIns="91413" tIns="45708" rIns="91413" bIns="45708"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244"/>
            <a:ext cx="2946400" cy="496808"/>
          </a:xfrm>
          <a:prstGeom prst="rect">
            <a:avLst/>
          </a:prstGeom>
        </p:spPr>
        <p:txBody>
          <a:bodyPr vert="horz" lIns="91413" tIns="45708" rIns="91413" bIns="45708" rtlCol="0" anchor="b"/>
          <a:lstStyle>
            <a:lvl1pPr algn="r">
              <a:defRPr sz="1200"/>
            </a:lvl1pPr>
          </a:lstStyle>
          <a:p>
            <a:fld id="{ABEC88D4-332B-4219-8F85-691A4B79B133}" type="slidenum">
              <a:rPr lang="de-DE" smtClean="0"/>
              <a:t>‹Nr.›</a:t>
            </a:fld>
            <a:endParaRPr lang="de-DE"/>
          </a:p>
        </p:txBody>
      </p:sp>
    </p:spTree>
    <p:extLst>
      <p:ext uri="{BB962C8B-B14F-4D97-AF65-F5344CB8AC3E}">
        <p14:creationId xmlns:p14="http://schemas.microsoft.com/office/powerpoint/2010/main" val="3697428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08"/>
          </a:xfrm>
          <a:prstGeom prst="rect">
            <a:avLst/>
          </a:prstGeom>
        </p:spPr>
        <p:txBody>
          <a:bodyPr vert="horz" lIns="91413" tIns="45708" rIns="91413" bIns="45708" rtlCol="0"/>
          <a:lstStyle>
            <a:lvl1pPr algn="l">
              <a:defRPr sz="1200"/>
            </a:lvl1pPr>
          </a:lstStyle>
          <a:p>
            <a:pPr>
              <a:defRPr/>
            </a:pPr>
            <a:endParaRPr lang="de-DE"/>
          </a:p>
        </p:txBody>
      </p:sp>
      <p:sp>
        <p:nvSpPr>
          <p:cNvPr id="3" name="Datumsplatzhalter 2"/>
          <p:cNvSpPr>
            <a:spLocks noGrp="1"/>
          </p:cNvSpPr>
          <p:nvPr>
            <p:ph type="dt" idx="1"/>
          </p:nvPr>
        </p:nvSpPr>
        <p:spPr>
          <a:xfrm>
            <a:off x="3849689" y="0"/>
            <a:ext cx="2946400" cy="496808"/>
          </a:xfrm>
          <a:prstGeom prst="rect">
            <a:avLst/>
          </a:prstGeom>
        </p:spPr>
        <p:txBody>
          <a:bodyPr vert="horz" lIns="91413" tIns="45708" rIns="91413" bIns="45708" rtlCol="0"/>
          <a:lstStyle>
            <a:lvl1pPr algn="r">
              <a:defRPr sz="1200"/>
            </a:lvl1pPr>
          </a:lstStyle>
          <a:p>
            <a:pPr>
              <a:defRPr/>
            </a:pPr>
            <a:fld id="{ECB4A892-E8F8-4437-B647-5AB71C2622F7}" type="datetimeFigureOut">
              <a:rPr lang="de-DE"/>
              <a:pPr>
                <a:defRPr/>
              </a:pPr>
              <a:t>22.02.2024</a:t>
            </a:fld>
            <a:endParaRPr lang="de-DE"/>
          </a:p>
        </p:txBody>
      </p:sp>
      <p:sp>
        <p:nvSpPr>
          <p:cNvPr id="4" name="Folienbildplatzhalt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413" tIns="45708" rIns="91413" bIns="45708" rtlCol="0" anchor="ctr"/>
          <a:lstStyle/>
          <a:p>
            <a:pPr lvl="0"/>
            <a:endParaRPr lang="de-DE" noProof="0"/>
          </a:p>
        </p:txBody>
      </p:sp>
      <p:sp>
        <p:nvSpPr>
          <p:cNvPr id="5" name="Notizenplatzhalter 4"/>
          <p:cNvSpPr>
            <a:spLocks noGrp="1"/>
          </p:cNvSpPr>
          <p:nvPr>
            <p:ph type="body" sz="quarter" idx="3"/>
          </p:nvPr>
        </p:nvSpPr>
        <p:spPr>
          <a:xfrm>
            <a:off x="679452" y="4715712"/>
            <a:ext cx="5438775" cy="4466511"/>
          </a:xfrm>
          <a:prstGeom prst="rect">
            <a:avLst/>
          </a:prstGeom>
        </p:spPr>
        <p:txBody>
          <a:bodyPr vert="horz" lIns="91413" tIns="45708" rIns="91413" bIns="45708"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9428244"/>
            <a:ext cx="2946400" cy="496808"/>
          </a:xfrm>
          <a:prstGeom prst="rect">
            <a:avLst/>
          </a:prstGeom>
        </p:spPr>
        <p:txBody>
          <a:bodyPr vert="horz" lIns="91413" tIns="45708" rIns="91413" bIns="45708"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49689" y="9428244"/>
            <a:ext cx="2946400" cy="496808"/>
          </a:xfrm>
          <a:prstGeom prst="rect">
            <a:avLst/>
          </a:prstGeom>
        </p:spPr>
        <p:txBody>
          <a:bodyPr vert="horz" lIns="91413" tIns="45708" rIns="91413" bIns="45708" rtlCol="0" anchor="b"/>
          <a:lstStyle>
            <a:lvl1pPr algn="r">
              <a:defRPr sz="1200"/>
            </a:lvl1pPr>
          </a:lstStyle>
          <a:p>
            <a:pPr>
              <a:defRPr/>
            </a:pPr>
            <a:fld id="{7090D12C-42DA-422F-9EC2-B9E4C8FB7E6A}" type="slidenum">
              <a:rPr lang="de-DE"/>
              <a:pPr>
                <a:defRPr/>
              </a:pPr>
              <a:t>‹Nr.›</a:t>
            </a:fld>
            <a:endParaRPr lang="de-DE"/>
          </a:p>
        </p:txBody>
      </p:sp>
    </p:spTree>
    <p:extLst>
      <p:ext uri="{BB962C8B-B14F-4D97-AF65-F5344CB8AC3E}">
        <p14:creationId xmlns:p14="http://schemas.microsoft.com/office/powerpoint/2010/main" val="3187074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a:p>
            <a:endParaRPr lang="de-DE" altLang="de-DE"/>
          </a:p>
        </p:txBody>
      </p:sp>
      <p:sp>
        <p:nvSpPr>
          <p:cNvPr id="501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741" indent="-285669" eaLnBrk="0" hangingPunct="0">
              <a:spcBef>
                <a:spcPct val="30000"/>
              </a:spcBef>
              <a:defRPr sz="1200">
                <a:solidFill>
                  <a:schemeClr val="tx1"/>
                </a:solidFill>
                <a:latin typeface="Calibri" pitchFamily="34" charset="0"/>
              </a:defRPr>
            </a:lvl2pPr>
            <a:lvl3pPr marL="1142680" indent="-228535" eaLnBrk="0" hangingPunct="0">
              <a:spcBef>
                <a:spcPct val="30000"/>
              </a:spcBef>
              <a:defRPr sz="1200">
                <a:solidFill>
                  <a:schemeClr val="tx1"/>
                </a:solidFill>
                <a:latin typeface="Calibri" pitchFamily="34" charset="0"/>
              </a:defRPr>
            </a:lvl3pPr>
            <a:lvl4pPr marL="1599751" indent="-228535" eaLnBrk="0" hangingPunct="0">
              <a:spcBef>
                <a:spcPct val="30000"/>
              </a:spcBef>
              <a:defRPr sz="1200">
                <a:solidFill>
                  <a:schemeClr val="tx1"/>
                </a:solidFill>
                <a:latin typeface="Calibri" pitchFamily="34" charset="0"/>
              </a:defRPr>
            </a:lvl4pPr>
            <a:lvl5pPr marL="2056823" indent="-228535" eaLnBrk="0" hangingPunct="0">
              <a:spcBef>
                <a:spcPct val="30000"/>
              </a:spcBef>
              <a:defRPr sz="1200">
                <a:solidFill>
                  <a:schemeClr val="tx1"/>
                </a:solidFill>
                <a:latin typeface="Calibri" pitchFamily="34" charset="0"/>
              </a:defRPr>
            </a:lvl5pPr>
            <a:lvl6pPr marL="2513894" indent="-228535" eaLnBrk="0" fontAlgn="base" hangingPunct="0">
              <a:spcBef>
                <a:spcPct val="30000"/>
              </a:spcBef>
              <a:spcAft>
                <a:spcPct val="0"/>
              </a:spcAft>
              <a:defRPr sz="1200">
                <a:solidFill>
                  <a:schemeClr val="tx1"/>
                </a:solidFill>
                <a:latin typeface="Calibri" pitchFamily="34" charset="0"/>
              </a:defRPr>
            </a:lvl6pPr>
            <a:lvl7pPr marL="2970966" indent="-228535" eaLnBrk="0" fontAlgn="base" hangingPunct="0">
              <a:spcBef>
                <a:spcPct val="30000"/>
              </a:spcBef>
              <a:spcAft>
                <a:spcPct val="0"/>
              </a:spcAft>
              <a:defRPr sz="1200">
                <a:solidFill>
                  <a:schemeClr val="tx1"/>
                </a:solidFill>
                <a:latin typeface="Calibri" pitchFamily="34" charset="0"/>
              </a:defRPr>
            </a:lvl7pPr>
            <a:lvl8pPr marL="3428038" indent="-228535" eaLnBrk="0" fontAlgn="base" hangingPunct="0">
              <a:spcBef>
                <a:spcPct val="30000"/>
              </a:spcBef>
              <a:spcAft>
                <a:spcPct val="0"/>
              </a:spcAft>
              <a:defRPr sz="1200">
                <a:solidFill>
                  <a:schemeClr val="tx1"/>
                </a:solidFill>
                <a:latin typeface="Calibri" pitchFamily="34" charset="0"/>
              </a:defRPr>
            </a:lvl8pPr>
            <a:lvl9pPr marL="3885109" indent="-22853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159706A-CF69-4FFB-ACCA-E2F6FF2B996D}" type="slidenum">
              <a:rPr lang="de-DE" altLang="de-DE" smtClean="0">
                <a:latin typeface="verdana" pitchFamily="34" charset="0"/>
              </a:rPr>
              <a:pPr eaLnBrk="1" hangingPunct="1">
                <a:spcBef>
                  <a:spcPct val="0"/>
                </a:spcBef>
              </a:pPr>
              <a:t>1</a:t>
            </a:fld>
            <a:endParaRPr lang="de-DE" altLang="de-DE">
              <a:latin typeface="verdana" pitchFamily="34" charset="0"/>
            </a:endParaRPr>
          </a:p>
        </p:txBody>
      </p:sp>
    </p:spTree>
    <p:extLst>
      <p:ext uri="{BB962C8B-B14F-4D97-AF65-F5344CB8AC3E}">
        <p14:creationId xmlns:p14="http://schemas.microsoft.com/office/powerpoint/2010/main" val="2652360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Bitte auf Tonspur Hinweis auf:</a:t>
            </a:r>
            <a:br>
              <a:rPr lang="de-DE" b="1" dirty="0"/>
            </a:br>
            <a:endParaRPr lang="de-DE" b="1" dirty="0"/>
          </a:p>
          <a:p>
            <a:pPr marL="171432" indent="-171432">
              <a:buFont typeface="Arial" panose="020B0604020202020204" pitchFamily="34" charset="0"/>
              <a:buChar char="•"/>
            </a:pPr>
            <a:r>
              <a:rPr lang="de-DE" dirty="0"/>
              <a:t>ausliegende Ansichtsexemplare des Jahresberichts </a:t>
            </a:r>
            <a:br>
              <a:rPr lang="de-DE" dirty="0"/>
            </a:br>
            <a:endParaRPr lang="de-DE" dirty="0"/>
          </a:p>
          <a:p>
            <a:pPr marL="171432" indent="-171432">
              <a:buFont typeface="Arial" panose="020B0604020202020204" pitchFamily="34" charset="0"/>
              <a:buChar char="•"/>
            </a:pPr>
            <a:r>
              <a:rPr lang="de-DE" dirty="0"/>
              <a:t>Mitteilungsblatt „Infos für alle“ und Homepage www.oberasbach.de als aktuelle Informationsquellen</a:t>
            </a:r>
          </a:p>
        </p:txBody>
      </p:sp>
      <p:sp>
        <p:nvSpPr>
          <p:cNvPr id="4" name="Foliennummernplatzhalter 3"/>
          <p:cNvSpPr>
            <a:spLocks noGrp="1"/>
          </p:cNvSpPr>
          <p:nvPr>
            <p:ph type="sldNum" sz="quarter" idx="5"/>
          </p:nvPr>
        </p:nvSpPr>
        <p:spPr/>
        <p:txBody>
          <a:bodyPr/>
          <a:lstStyle/>
          <a:p>
            <a:pPr>
              <a:defRPr/>
            </a:pPr>
            <a:fld id="{7090D12C-42DA-422F-9EC2-B9E4C8FB7E6A}" type="slidenum">
              <a:rPr lang="de-DE" smtClean="0"/>
              <a:pPr>
                <a:defRPr/>
              </a:pPr>
              <a:t>12</a:t>
            </a:fld>
            <a:endParaRPr lang="de-DE"/>
          </a:p>
        </p:txBody>
      </p:sp>
    </p:spTree>
    <p:extLst>
      <p:ext uri="{BB962C8B-B14F-4D97-AF65-F5344CB8AC3E}">
        <p14:creationId xmlns:p14="http://schemas.microsoft.com/office/powerpoint/2010/main" val="1492052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chemeClr val="bg1"/>
                </a:solidFill>
                <a:latin typeface="Verdana" panose="020B0604030504040204" pitchFamily="34" charset="0"/>
                <a:ea typeface="Verdana" panose="020B0604030504040204" pitchFamily="34" charset="0"/>
              </a:rPr>
              <a:t>Antwort:</a:t>
            </a:r>
            <a:br>
              <a:rPr lang="de-DE" i="0" dirty="0">
                <a:solidFill>
                  <a:schemeClr val="bg1"/>
                </a:solidFill>
                <a:latin typeface="Verdana" panose="020B0604030504040204" pitchFamily="34" charset="0"/>
                <a:ea typeface="Verdana" panose="020B0604030504040204" pitchFamily="34" charset="0"/>
              </a:rPr>
            </a:br>
            <a:br>
              <a:rPr lang="de-DE" i="0" dirty="0">
                <a:solidFill>
                  <a:schemeClr val="bg1"/>
                </a:solidFill>
                <a:latin typeface="Verdana" panose="020B0604030504040204" pitchFamily="34" charset="0"/>
                <a:ea typeface="Verdana" panose="020B0604030504040204" pitchFamily="34" charset="0"/>
              </a:rPr>
            </a:br>
            <a:r>
              <a:rPr lang="de-DE" i="0" dirty="0">
                <a:solidFill>
                  <a:schemeClr val="bg1"/>
                </a:solidFill>
                <a:latin typeface="Verdana" panose="020B0604030504040204" pitchFamily="34" charset="0"/>
                <a:ea typeface="Verdana" panose="020B0604030504040204" pitchFamily="34" charset="0"/>
              </a:rPr>
              <a:t>„Die mögliche Nutzung des Gebäudes in der Hauptstraße 1 wurde durch die </a:t>
            </a:r>
            <a:r>
              <a:rPr lang="de-DE" i="0" dirty="0" err="1">
                <a:solidFill>
                  <a:schemeClr val="bg1"/>
                </a:solidFill>
                <a:latin typeface="Verdana" panose="020B0604030504040204" pitchFamily="34" charset="0"/>
                <a:ea typeface="Verdana" panose="020B0604030504040204" pitchFamily="34" charset="0"/>
              </a:rPr>
              <a:t>wbg</a:t>
            </a:r>
            <a:r>
              <a:rPr lang="de-DE" i="0" dirty="0">
                <a:solidFill>
                  <a:schemeClr val="bg1"/>
                </a:solidFill>
                <a:latin typeface="Verdana" panose="020B0604030504040204" pitchFamily="34" charset="0"/>
                <a:ea typeface="Verdana" panose="020B0604030504040204" pitchFamily="34" charset="0"/>
              </a:rPr>
              <a:t> Zirndorf / Oberasbach GmbH &amp; Co. KG geprüft. Bei dieser Prüfung kam man zu dem Ergebnis, dass die Sanierung bzw. Instandsetzung des Gebäudes für die geplante Nutzung zu teuer sei, sodass man dieses Projekt dann zunächst nicht weiterverfolgt hatte. </a:t>
            </a:r>
          </a:p>
          <a:p>
            <a:endParaRPr lang="de-DE" i="0" dirty="0">
              <a:solidFill>
                <a:schemeClr val="bg1"/>
              </a:solidFill>
              <a:latin typeface="Verdana" panose="020B0604030504040204" pitchFamily="34" charset="0"/>
              <a:ea typeface="Verdana" panose="020B0604030504040204" pitchFamily="34" charset="0"/>
            </a:endParaRPr>
          </a:p>
          <a:p>
            <a:r>
              <a:rPr lang="de-DE" i="0" dirty="0">
                <a:solidFill>
                  <a:schemeClr val="bg1"/>
                </a:solidFill>
                <a:latin typeface="Verdana" panose="020B0604030504040204" pitchFamily="34" charset="0"/>
                <a:ea typeface="Verdana" panose="020B0604030504040204" pitchFamily="34" charset="0"/>
              </a:rPr>
              <a:t>Auch wenn man es dem Haus nicht auf den ersten Blick ansieht, so ist es doch stark sanierungsbedürftig. </a:t>
            </a:r>
          </a:p>
          <a:p>
            <a:endParaRPr lang="de-DE" i="0" dirty="0">
              <a:solidFill>
                <a:schemeClr val="bg1"/>
              </a:solidFill>
              <a:latin typeface="Verdana" panose="020B0604030504040204" pitchFamily="34" charset="0"/>
              <a:ea typeface="Verdana" panose="020B0604030504040204" pitchFamily="34" charset="0"/>
            </a:endParaRPr>
          </a:p>
          <a:p>
            <a:r>
              <a:rPr lang="de-DE" i="0" dirty="0">
                <a:solidFill>
                  <a:schemeClr val="bg1"/>
                </a:solidFill>
                <a:latin typeface="Verdana" panose="020B0604030504040204" pitchFamily="34" charset="0"/>
                <a:ea typeface="Verdana" panose="020B0604030504040204" pitchFamily="34" charset="0"/>
              </a:rPr>
              <a:t>Man ist nun im Zuge des städtebaulichen Wettbewerbs in </a:t>
            </a:r>
            <a:r>
              <a:rPr lang="de-DE" i="0" dirty="0" err="1">
                <a:solidFill>
                  <a:schemeClr val="bg1"/>
                </a:solidFill>
                <a:latin typeface="Verdana" panose="020B0604030504040204" pitchFamily="34" charset="0"/>
                <a:ea typeface="Verdana" panose="020B0604030504040204" pitchFamily="34" charset="0"/>
              </a:rPr>
              <a:t>Unterasbach</a:t>
            </a:r>
            <a:r>
              <a:rPr lang="de-DE" i="0" dirty="0">
                <a:solidFill>
                  <a:schemeClr val="bg1"/>
                </a:solidFill>
                <a:latin typeface="Verdana" panose="020B0604030504040204" pitchFamily="34" charset="0"/>
                <a:ea typeface="Verdana" panose="020B0604030504040204" pitchFamily="34" charset="0"/>
              </a:rPr>
              <a:t> erneut dabei zu prüfen, wie man das Gebäude / das Grundstück bestmöglich nutzen kann.“</a:t>
            </a:r>
          </a:p>
          <a:p>
            <a:endParaRPr lang="de-DE" dirty="0"/>
          </a:p>
        </p:txBody>
      </p:sp>
      <p:sp>
        <p:nvSpPr>
          <p:cNvPr id="4" name="Foliennummernplatzhalter 3"/>
          <p:cNvSpPr>
            <a:spLocks noGrp="1"/>
          </p:cNvSpPr>
          <p:nvPr>
            <p:ph type="sldNum" sz="quarter" idx="5"/>
          </p:nvPr>
        </p:nvSpPr>
        <p:spPr/>
        <p:txBody>
          <a:bodyPr/>
          <a:lstStyle/>
          <a:p>
            <a:pPr>
              <a:defRPr/>
            </a:pPr>
            <a:fld id="{7090D12C-42DA-422F-9EC2-B9E4C8FB7E6A}" type="slidenum">
              <a:rPr lang="de-DE" smtClean="0"/>
              <a:pPr>
                <a:defRPr/>
              </a:pPr>
              <a:t>14</a:t>
            </a:fld>
            <a:endParaRPr lang="de-DE"/>
          </a:p>
        </p:txBody>
      </p:sp>
    </p:spTree>
    <p:extLst>
      <p:ext uri="{BB962C8B-B14F-4D97-AF65-F5344CB8AC3E}">
        <p14:creationId xmlns:p14="http://schemas.microsoft.com/office/powerpoint/2010/main" val="1658401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br>
              <a:rPr lang="de-DE" i="1" dirty="0">
                <a:latin typeface="Verdana" panose="020B0604030504040204" pitchFamily="34" charset="0"/>
                <a:ea typeface="Verdana" panose="020B0604030504040204" pitchFamily="34" charset="0"/>
              </a:rPr>
            </a:br>
            <a:r>
              <a:rPr lang="de-DE" b="1" dirty="0">
                <a:latin typeface="Verdana" panose="020B0604030504040204" pitchFamily="34" charset="0"/>
                <a:ea typeface="Verdana" panose="020B0604030504040204" pitchFamily="34" charset="0"/>
              </a:rPr>
              <a:t>Antworten:</a:t>
            </a:r>
            <a:br>
              <a:rPr lang="de-DE" i="1" dirty="0">
                <a:latin typeface="Verdana" panose="020B0604030504040204" pitchFamily="34" charset="0"/>
                <a:ea typeface="Verdana" panose="020B0604030504040204" pitchFamily="34" charset="0"/>
              </a:rPr>
            </a:br>
            <a:br>
              <a:rPr lang="de-DE" i="1" dirty="0">
                <a:latin typeface="Verdana" panose="020B0604030504040204" pitchFamily="34" charset="0"/>
                <a:ea typeface="Verdana" panose="020B0604030504040204" pitchFamily="34" charset="0"/>
              </a:rPr>
            </a:br>
            <a:r>
              <a:rPr lang="de-DE" dirty="0">
                <a:latin typeface="Verdana" panose="020B0604030504040204" pitchFamily="34" charset="0"/>
                <a:ea typeface="Verdana" panose="020B0604030504040204" pitchFamily="34" charset="0"/>
              </a:rPr>
              <a:t>1. Im öffentlichen Dienst erfolgen die Vergaben immer nach einem </a:t>
            </a:r>
            <a:r>
              <a:rPr lang="de-DE" b="1" dirty="0">
                <a:latin typeface="Verdana" panose="020B0604030504040204" pitchFamily="34" charset="0"/>
                <a:ea typeface="Verdana" panose="020B0604030504040204" pitchFamily="34" charset="0"/>
              </a:rPr>
              <a:t>gesetzlich vorgeschriebenen Verfahren</a:t>
            </a:r>
            <a:r>
              <a:rPr lang="de-DE" dirty="0">
                <a:latin typeface="Verdana" panose="020B0604030504040204" pitchFamily="34" charset="0"/>
                <a:ea typeface="Verdana" panose="020B0604030504040204" pitchFamily="34" charset="0"/>
              </a:rPr>
              <a:t>. Hierbei sind stets die gesetzlichen Vorschriften einzuhalten. </a:t>
            </a:r>
          </a:p>
          <a:p>
            <a:r>
              <a:rPr lang="de-DE" dirty="0">
                <a:latin typeface="Verdana" panose="020B0604030504040204" pitchFamily="34" charset="0"/>
                <a:ea typeface="Verdana" panose="020B0604030504040204" pitchFamily="34" charset="0"/>
              </a:rPr>
              <a:t>Der Auftraggeber, z.B. die Stadt Oberasbach, fordert durch eine </a:t>
            </a:r>
            <a:r>
              <a:rPr lang="de-DE" b="1" dirty="0">
                <a:latin typeface="Verdana" panose="020B0604030504040204" pitchFamily="34" charset="0"/>
                <a:ea typeface="Verdana" panose="020B0604030504040204" pitchFamily="34" charset="0"/>
              </a:rPr>
              <a:t>öffentliche Ausschreibung</a:t>
            </a:r>
            <a:r>
              <a:rPr lang="de-DE" dirty="0">
                <a:latin typeface="Verdana" panose="020B0604030504040204" pitchFamily="34" charset="0"/>
                <a:ea typeface="Verdana" panose="020B0604030504040204" pitchFamily="34" charset="0"/>
              </a:rPr>
              <a:t> Unternehmen öffentlich zur Abgabe von Angeboten auf.</a:t>
            </a:r>
          </a:p>
          <a:p>
            <a:r>
              <a:rPr lang="de-DE" dirty="0">
                <a:latin typeface="Verdana" panose="020B0604030504040204" pitchFamily="34" charset="0"/>
                <a:ea typeface="Verdana" panose="020B0604030504040204" pitchFamily="34" charset="0"/>
              </a:rPr>
              <a:t>Diese Angebote werden durch </a:t>
            </a:r>
            <a:r>
              <a:rPr lang="de-DE" b="1" dirty="0">
                <a:latin typeface="Verdana" panose="020B0604030504040204" pitchFamily="34" charset="0"/>
                <a:ea typeface="Verdana" panose="020B0604030504040204" pitchFamily="34" charset="0"/>
              </a:rPr>
              <a:t>beauftragte Architekten/ Planungsbüros</a:t>
            </a:r>
            <a:r>
              <a:rPr lang="de-DE" dirty="0">
                <a:latin typeface="Verdana" panose="020B0604030504040204" pitchFamily="34" charset="0"/>
                <a:ea typeface="Verdana" panose="020B0604030504040204" pitchFamily="34" charset="0"/>
              </a:rPr>
              <a:t> auf Eignung geprüft und bewertet. Den Zuschlag erhält das wirtschaftlichste Angebot.</a:t>
            </a:r>
            <a:br>
              <a:rPr lang="de-DE" dirty="0">
                <a:latin typeface="Verdana" panose="020B0604030504040204" pitchFamily="34" charset="0"/>
                <a:ea typeface="Verdana" panose="020B0604030504040204" pitchFamily="34" charset="0"/>
              </a:rPr>
            </a:br>
            <a:r>
              <a:rPr lang="de-DE" dirty="0">
                <a:latin typeface="Verdana" panose="020B0604030504040204" pitchFamily="34" charset="0"/>
                <a:ea typeface="Verdana" panose="020B0604030504040204" pitchFamily="34" charset="0"/>
              </a:rPr>
              <a:t> </a:t>
            </a:r>
          </a:p>
          <a:p>
            <a:r>
              <a:rPr lang="de-DE" dirty="0">
                <a:latin typeface="Verdana" panose="020B0604030504040204" pitchFamily="34" charset="0"/>
                <a:ea typeface="Verdana" panose="020B0604030504040204" pitchFamily="34" charset="0"/>
              </a:rPr>
              <a:t>2. Die zweite Frage kann nicht beantwortet werden, da es sich inhaltlich um konkrete Vertragsinhalte zwischen der Stadt und dem Auftragnehmer/ der Baufirma handelt.</a:t>
            </a:r>
          </a:p>
          <a:p>
            <a:pPr algn="l"/>
            <a:r>
              <a:rPr lang="de-DE" dirty="0">
                <a:latin typeface="Verdana" panose="020B0604030504040204" pitchFamily="34" charset="0"/>
                <a:ea typeface="Verdana" panose="020B0604030504040204" pitchFamily="34" charset="0"/>
              </a:rPr>
              <a:t>Würden Firmen vom Auftrag zurücktreten, würden auch hier die gesetzlichen Vorschriften (nach BGB/ VOB) greifen.</a:t>
            </a:r>
            <a:br>
              <a:rPr lang="de-DE" dirty="0">
                <a:latin typeface="Verdana" panose="020B0604030504040204" pitchFamily="34" charset="0"/>
                <a:ea typeface="Verdana" panose="020B0604030504040204" pitchFamily="34" charset="0"/>
              </a:rPr>
            </a:br>
            <a:endParaRPr lang="de-DE" dirty="0">
              <a:latin typeface="Verdana" panose="020B0604030504040204" pitchFamily="34" charset="0"/>
              <a:ea typeface="Verdana" panose="020B0604030504040204" pitchFamily="34" charset="0"/>
            </a:endParaRPr>
          </a:p>
          <a:p>
            <a:pPr algn="l"/>
            <a:r>
              <a:rPr lang="de-DE" dirty="0">
                <a:latin typeface="Verdana" panose="020B0604030504040204" pitchFamily="34" charset="0"/>
                <a:ea typeface="Verdana" panose="020B0604030504040204" pitchFamily="34" charset="0"/>
              </a:rPr>
              <a:t>3. </a:t>
            </a:r>
            <a:r>
              <a:rPr lang="de-DE" dirty="0">
                <a:solidFill>
                  <a:schemeClr val="bg1"/>
                </a:solidFill>
                <a:latin typeface="Verdana" panose="020B0604030504040204" pitchFamily="34" charset="0"/>
                <a:ea typeface="Verdana" panose="020B0604030504040204" pitchFamily="34" charset="0"/>
              </a:rPr>
              <a:t>Pro-Kopf-Verschuldung (wie bereits erwähnt):</a:t>
            </a:r>
          </a:p>
          <a:p>
            <a:pPr algn="l"/>
            <a:r>
              <a:rPr lang="de-DE" sz="2400" b="1" dirty="0">
                <a:solidFill>
                  <a:schemeClr val="bg1"/>
                </a:solidFill>
                <a:latin typeface="Verdana" panose="020B0604030504040204" pitchFamily="34" charset="0"/>
                <a:ea typeface="Verdana" panose="020B0604030504040204" pitchFamily="34" charset="0"/>
              </a:rPr>
              <a:t>707,00 EUR </a:t>
            </a:r>
            <a:r>
              <a:rPr lang="de-DE" sz="2400" dirty="0">
                <a:solidFill>
                  <a:schemeClr val="bg1"/>
                </a:solidFill>
                <a:latin typeface="Verdana" panose="020B0604030504040204" pitchFamily="34" charset="0"/>
                <a:ea typeface="Verdana" panose="020B0604030504040204" pitchFamily="34" charset="0"/>
              </a:rPr>
              <a:t>(Stand: 31.12.2023)</a:t>
            </a:r>
            <a:endParaRPr lang="de-DE" sz="1800" dirty="0">
              <a:solidFill>
                <a:schemeClr val="bg1"/>
              </a:solidFill>
              <a:latin typeface="Verdana" panose="020B0604030504040204" pitchFamily="34" charset="0"/>
              <a:ea typeface="Verdana" panose="020B0604030504040204" pitchFamily="34" charset="0"/>
            </a:endParaRPr>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7090D12C-42DA-422F-9EC2-B9E4C8FB7E6A}" type="slidenum">
              <a:rPr lang="de-DE" smtClean="0"/>
              <a:pPr>
                <a:defRPr/>
              </a:pPr>
              <a:t>15</a:t>
            </a:fld>
            <a:endParaRPr lang="de-DE"/>
          </a:p>
        </p:txBody>
      </p:sp>
    </p:spTree>
    <p:extLst>
      <p:ext uri="{BB962C8B-B14F-4D97-AF65-F5344CB8AC3E}">
        <p14:creationId xmlns:p14="http://schemas.microsoft.com/office/powerpoint/2010/main" val="2537785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05">
              <a:defRPr/>
            </a:pPr>
            <a:r>
              <a:rPr lang="de-DE" b="1" dirty="0">
                <a:latin typeface="Verdana" panose="020B0604030504040204" pitchFamily="34" charset="0"/>
                <a:ea typeface="Verdana" panose="020B0604030504040204" pitchFamily="34" charset="0"/>
              </a:rPr>
              <a:t>Antwort zu (1):</a:t>
            </a:r>
            <a:br>
              <a:rPr lang="de-DE" dirty="0">
                <a:latin typeface="Verdana" panose="020B0604030504040204" pitchFamily="34" charset="0"/>
                <a:ea typeface="Verdana" panose="020B0604030504040204" pitchFamily="34" charset="0"/>
              </a:rPr>
            </a:br>
            <a:br>
              <a:rPr lang="de-DE" dirty="0">
                <a:latin typeface="Verdana" panose="020B0604030504040204" pitchFamily="34" charset="0"/>
                <a:ea typeface="Verdana" panose="020B0604030504040204" pitchFamily="34" charset="0"/>
              </a:rPr>
            </a:br>
            <a:r>
              <a:rPr lang="de-DE" dirty="0">
                <a:latin typeface="Verdana" panose="020B0604030504040204" pitchFamily="34" charset="0"/>
                <a:ea typeface="Verdana" panose="020B0604030504040204" pitchFamily="34" charset="0"/>
              </a:rPr>
              <a:t>„Die Beleuchtung im </a:t>
            </a:r>
            <a:r>
              <a:rPr lang="de-DE" dirty="0" err="1">
                <a:latin typeface="Verdana" panose="020B0604030504040204" pitchFamily="34" charset="0"/>
                <a:ea typeface="Verdana" panose="020B0604030504040204" pitchFamily="34" charset="0"/>
              </a:rPr>
              <a:t>Häsigweg</a:t>
            </a:r>
            <a:r>
              <a:rPr lang="de-DE" dirty="0">
                <a:latin typeface="Verdana" panose="020B0604030504040204" pitchFamily="34" charset="0"/>
                <a:ea typeface="Verdana" panose="020B0604030504040204" pitchFamily="34" charset="0"/>
              </a:rPr>
              <a:t> wurde vor wenigen Jahren auf LED-Technik umgestellt und bezüglich der Leuchtkraft überprüft. Der </a:t>
            </a:r>
            <a:r>
              <a:rPr lang="de-DE" dirty="0" err="1">
                <a:latin typeface="Verdana" panose="020B0604030504040204" pitchFamily="34" charset="0"/>
                <a:ea typeface="Verdana" panose="020B0604030504040204" pitchFamily="34" charset="0"/>
              </a:rPr>
              <a:t>Häsigweg</a:t>
            </a:r>
            <a:r>
              <a:rPr lang="de-DE" dirty="0">
                <a:latin typeface="Verdana" panose="020B0604030504040204" pitchFamily="34" charset="0"/>
                <a:ea typeface="Verdana" panose="020B0604030504040204" pitchFamily="34" charset="0"/>
              </a:rPr>
              <a:t> ist als Geh- und Radweg ausreichend beleuchtet.“</a:t>
            </a:r>
          </a:p>
          <a:p>
            <a:pPr defTabSz="914305">
              <a:defRPr/>
            </a:pPr>
            <a:endParaRPr lang="de-DE" dirty="0">
              <a:latin typeface="Verdana" panose="020B0604030504040204" pitchFamily="34" charset="0"/>
              <a:ea typeface="Verdana" panose="020B0604030504040204" pitchFamily="34" charset="0"/>
            </a:endParaRPr>
          </a:p>
          <a:p>
            <a:pPr defTabSz="914305">
              <a:defRPr/>
            </a:pPr>
            <a:r>
              <a:rPr lang="de-DE" b="1" dirty="0">
                <a:latin typeface="Verdana" panose="020B0604030504040204" pitchFamily="34" charset="0"/>
                <a:ea typeface="Verdana" panose="020B0604030504040204" pitchFamily="34" charset="0"/>
              </a:rPr>
              <a:t>Antwort zu (2):</a:t>
            </a:r>
          </a:p>
          <a:p>
            <a:r>
              <a:rPr lang="de-DE" dirty="0"/>
              <a:t>Kraft allgemeiner Gesetze, insbes. des Sachherrschaftsprinzips (§ 854 ff BGB) ist der Hundehalter verpflichtet, sein Tier unter Kontrolle zu habe, und die Entstehung von Schaden zu verhindern, ansonsten trifft Ihn die Schadenersatzpflicht aus Gefährdungshaftung (§ 833 Satz 1 BGB), da die grundsätzliche Unberechenbarkeit tierischen Verhaltens eine allgemeine Gefahr darstellt, deren Realisierung der Tierhalter zu verhindern hat. Zum „Wie“ hat der Bundesgesetzgeber aber keine spezifischen Vorgaben erlassen.</a:t>
            </a:r>
          </a:p>
          <a:p>
            <a:r>
              <a:rPr lang="de-DE" dirty="0"/>
              <a:t>In Bayern gibt es keine generelle oder landesweite allgemeine gesetzliche Anleinpflicht für Hunde.</a:t>
            </a:r>
          </a:p>
          <a:p>
            <a:r>
              <a:rPr lang="de-DE" dirty="0"/>
              <a:t>Die Verordnungsermächtigung in Art. 18 Abs. 1 </a:t>
            </a:r>
            <a:r>
              <a:rPr lang="de-DE" dirty="0" err="1"/>
              <a:t>LStVG</a:t>
            </a:r>
            <a:r>
              <a:rPr lang="de-DE" dirty="0"/>
              <a:t> gibt Städten die Möglichkeit, hierzu eigene Regelungen zu erlassen. Von dieser Regelung Gebrauch gemacht haben etwa die Großstädte München, Nürnberg oder Würzburg. </a:t>
            </a:r>
          </a:p>
          <a:p>
            <a:r>
              <a:rPr lang="de-DE" dirty="0"/>
              <a:t>In Oberasbach gibt es keine allgemeine städtische Regelung zu einer Anleinpflicht.</a:t>
            </a:r>
          </a:p>
          <a:p>
            <a:r>
              <a:rPr lang="de-DE" dirty="0"/>
              <a:t>Es werden bei Vorliegen bestimmter Voraussetzungen Leinenpflichten für einzelne Tiere erlassen, und in städtischen Grünanlagen gelten gem. § 5 Grünanlagensatzung ortsbezogene Anleinpflichten bzw. teilweise Mitführungsverbote für Hunde.</a:t>
            </a:r>
          </a:p>
          <a:p>
            <a:r>
              <a:rPr lang="de-DE" dirty="0"/>
              <a:t> </a:t>
            </a:r>
          </a:p>
          <a:p>
            <a:r>
              <a:rPr lang="de-DE" dirty="0"/>
              <a:t>Grundsätzlich sind alle Teilnehmer am öffentlichen Geh- Rad- und Straßenverkehr verpflichtet, durch gegenseitige Vorsicht und Rücksichtnahme die Entstehung von Schäden zu vermeiden. Regelungen die schon allgemein das Entstehen einer abstrakten Gefahr verhindern sollen sind im Sicherheitsrecht nicht vorgesehen, und daher auch in Oberasbach nicht vorhanden.</a:t>
            </a:r>
          </a:p>
          <a:p>
            <a:pPr defTabSz="914305">
              <a:defRPr/>
            </a:pPr>
            <a:endParaRPr lang="de-DE" dirty="0"/>
          </a:p>
        </p:txBody>
      </p:sp>
      <p:sp>
        <p:nvSpPr>
          <p:cNvPr id="4" name="Foliennummernplatzhalter 3"/>
          <p:cNvSpPr>
            <a:spLocks noGrp="1"/>
          </p:cNvSpPr>
          <p:nvPr>
            <p:ph type="sldNum" sz="quarter" idx="5"/>
          </p:nvPr>
        </p:nvSpPr>
        <p:spPr/>
        <p:txBody>
          <a:bodyPr/>
          <a:lstStyle/>
          <a:p>
            <a:pPr>
              <a:defRPr/>
            </a:pPr>
            <a:fld id="{7090D12C-42DA-422F-9EC2-B9E4C8FB7E6A}" type="slidenum">
              <a:rPr lang="de-DE" smtClean="0"/>
              <a:pPr>
                <a:defRPr/>
              </a:pPr>
              <a:t>16</a:t>
            </a:fld>
            <a:endParaRPr lang="de-DE"/>
          </a:p>
        </p:txBody>
      </p:sp>
    </p:spTree>
    <p:extLst>
      <p:ext uri="{BB962C8B-B14F-4D97-AF65-F5344CB8AC3E}">
        <p14:creationId xmlns:p14="http://schemas.microsoft.com/office/powerpoint/2010/main" val="1140791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Antwort Alexandra Hetzer, Sachgebiet Verkehrswesen:</a:t>
            </a:r>
            <a:br>
              <a:rPr lang="de-DE" b="1" dirty="0"/>
            </a:br>
            <a:br>
              <a:rPr lang="de-DE" b="1" dirty="0"/>
            </a:br>
            <a:r>
              <a:rPr lang="de-DE" b="1" dirty="0"/>
              <a:t>„</a:t>
            </a:r>
            <a:r>
              <a:rPr lang="de-DE" dirty="0"/>
              <a:t>Die Rechtsgrundlage für das Parken von LKW und Bussen bildet § 12 Abs. 3a Nr. 1 StVO.</a:t>
            </a:r>
          </a:p>
          <a:p>
            <a:r>
              <a:rPr lang="de-DE" dirty="0"/>
              <a:t>Darin heißt es wörtlich:</a:t>
            </a:r>
          </a:p>
          <a:p>
            <a:r>
              <a:rPr lang="de-DE" dirty="0"/>
              <a:t>Mit Kraftfahrzeugen mit einer zulässigen Gesamtmasse über 7,5 Tonnen sowie mit Kraftfahrzeuganhängern über 2 Tonnen zulässiger Gesamtmasse ist innerhalb geschlossener Ortschaften in reinen und allgemeinen Wohngebieten das regelmäßige Parken in der Zeit von 22:00 bis 06:00 Uhr sowie an Sonn- und Feiertagen unzulässig.</a:t>
            </a:r>
          </a:p>
          <a:p>
            <a:r>
              <a:rPr lang="de-DE" dirty="0"/>
              <a:t> </a:t>
            </a:r>
          </a:p>
          <a:p>
            <a:r>
              <a:rPr lang="de-DE" dirty="0"/>
              <a:t>Das bedeutet im Umkehrschluss, dass LKW und Busse (auch über 7,5 Tonnen) in der Zeit zwischen 6:00 Uhr und 22:00 Uhr rechtmäßig in Wohngebieten parken dürfen.</a:t>
            </a:r>
          </a:p>
          <a:p>
            <a:r>
              <a:rPr lang="de-DE" dirty="0"/>
              <a:t>LKW und Busse unter 7,5 Tonnen dürfen jederzeit im Wohngebiet parken.</a:t>
            </a:r>
          </a:p>
          <a:p>
            <a:r>
              <a:rPr lang="de-DE" dirty="0"/>
              <a:t> </a:t>
            </a:r>
          </a:p>
          <a:p>
            <a:r>
              <a:rPr lang="de-DE" dirty="0"/>
              <a:t>Parken LKW und Busse außerhalb der o.g. Zeiten, ist die kommunale Verkehrsüberwachung angehalten, entsprechende Verwarnungen auszustellen.</a:t>
            </a:r>
          </a:p>
          <a:p>
            <a:r>
              <a:rPr lang="de-DE" dirty="0"/>
              <a:t>Ebenso werden Wohnwägen, die länger als die gem. § 12 Abs. 3b StVO zulässigen zwei Wochen an einer Stelle geparkt werden, von der kommunalen Verkehrsüberwachung stets dokumentiert und sanktioniert.</a:t>
            </a:r>
          </a:p>
          <a:p>
            <a:r>
              <a:rPr lang="de-DE" dirty="0"/>
              <a:t> </a:t>
            </a:r>
          </a:p>
          <a:p>
            <a:r>
              <a:rPr lang="de-DE" dirty="0"/>
              <a:t>Ein unbestrittenes Problem bei falsch parkenden Bussen, LKW und Wohnwagen ist jedoch die Tatsache, dass der Fahrzeughalter einen Bußgeldbescheid erhält und diesen in der Regel auch bezahlt, das Fahrzeug selbst jedoch oftmals nicht anderweitig geparkt oder abgestellt wird, sondern an Ort und Stelle verbleibt. Zwar werden dann immer wieder Bußgeldbescheide ausgestellt, die jedoch auch nicht zwangsweise dazu führen, dass die Fahrzeuge umgeparkt werden. Die Rechtsnatur eines Bußgeldbescheids ist die Sanktionierung eines Fehlverhaltens. Er stellt jedoch keine Rechtsgrundlage dar, die den Eigentümer bzw. Fahrer verpflichtet, das Fahrzeug auch entsprechend umzuparken.</a:t>
            </a:r>
          </a:p>
          <a:p>
            <a:r>
              <a:rPr lang="de-DE" dirty="0"/>
              <a:t> </a:t>
            </a:r>
          </a:p>
          <a:p>
            <a:r>
              <a:rPr lang="de-DE" dirty="0"/>
              <a:t>Die Ausweisung reiner PKW-Parklätze gestaltet sich rechtlich sehr schwierig, da durch diese Ausweisung in die Rechte anderer Verkehrsteilnehmer eingegriffen wird. Dieser Eingriff bedarf daher einer Rechtfertigung, also einer qualifizierten, gesteigerten Gefahrenlage, der nur dadurch begegnet werden kann, dass die vorhandenen Parkplätze ausschließlich für PKW zur Verfügung gestellt werden. Eine Gefahrenlage, die diesen Anforderungen entspricht, ist in der Kurt-Schumacher-Straße jedoch aktuell nicht gegeben.“ </a:t>
            </a:r>
          </a:p>
          <a:p>
            <a:r>
              <a:rPr lang="de-DE" dirty="0"/>
              <a:t> </a:t>
            </a:r>
          </a:p>
          <a:p>
            <a:endParaRPr lang="de-DE" dirty="0"/>
          </a:p>
        </p:txBody>
      </p:sp>
      <p:sp>
        <p:nvSpPr>
          <p:cNvPr id="4" name="Foliennummernplatzhalter 3"/>
          <p:cNvSpPr>
            <a:spLocks noGrp="1"/>
          </p:cNvSpPr>
          <p:nvPr>
            <p:ph type="sldNum" sz="quarter" idx="5"/>
          </p:nvPr>
        </p:nvSpPr>
        <p:spPr/>
        <p:txBody>
          <a:bodyPr/>
          <a:lstStyle/>
          <a:p>
            <a:pPr>
              <a:defRPr/>
            </a:pPr>
            <a:fld id="{7090D12C-42DA-422F-9EC2-B9E4C8FB7E6A}" type="slidenum">
              <a:rPr lang="de-DE" smtClean="0"/>
              <a:pPr>
                <a:defRPr/>
              </a:pPr>
              <a:t>17</a:t>
            </a:fld>
            <a:endParaRPr lang="de-DE"/>
          </a:p>
        </p:txBody>
      </p:sp>
    </p:spTree>
    <p:extLst>
      <p:ext uri="{BB962C8B-B14F-4D97-AF65-F5344CB8AC3E}">
        <p14:creationId xmlns:p14="http://schemas.microsoft.com/office/powerpoint/2010/main" val="301413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Antwort Alexandra Hetzer, Sachgebiet Verkehrswesen:</a:t>
            </a:r>
            <a:br>
              <a:rPr lang="de-DE" b="1" dirty="0"/>
            </a:br>
            <a:br>
              <a:rPr lang="de-DE" b="1" dirty="0"/>
            </a:br>
            <a:r>
              <a:rPr lang="de-DE" b="1" dirty="0"/>
              <a:t>„</a:t>
            </a:r>
            <a:r>
              <a:rPr lang="de-DE" dirty="0"/>
              <a:t>Der Kraftfahrzeugverkehr in Deutschland unterliegt seit Jahren einer kontinuierlichen Steigerung.</a:t>
            </a:r>
          </a:p>
          <a:p>
            <a:r>
              <a:rPr lang="de-DE" dirty="0"/>
              <a:t>Laut der Verkehrsprognose des Bundesministeriums für Digitales und Verkehr wird der Verkehr bis 2051 überall in Deutschland zunehmen. </a:t>
            </a:r>
          </a:p>
          <a:p>
            <a:r>
              <a:rPr lang="de-DE" dirty="0"/>
              <a:t>Diese Steigerung betrifft alle Verkehrsmittel, vom Güterverkehr auf der Schiene über den Bahn- und Luftverkehr bis hin zum Auto- und Radverkehr. </a:t>
            </a:r>
          </a:p>
          <a:p>
            <a:r>
              <a:rPr lang="de-DE" dirty="0"/>
              <a:t>Auto und Motorrad bleiben dabei mit Abstand die beliebtesten Fortbewegungsmittel der Deutschen. Mehr als zwei Drittel aller Wege werden damit zurückgelegt. </a:t>
            </a:r>
          </a:p>
          <a:p>
            <a:r>
              <a:rPr lang="de-DE" dirty="0"/>
              <a:t> </a:t>
            </a:r>
          </a:p>
          <a:p>
            <a:r>
              <a:rPr lang="de-DE" dirty="0"/>
              <a:t>Diese allgemeine Verkehrssteigerung macht sich daher auch in Oberasbach bemerkbar.</a:t>
            </a:r>
          </a:p>
          <a:p>
            <a:r>
              <a:rPr lang="de-DE" dirty="0"/>
              <a:t> </a:t>
            </a:r>
          </a:p>
          <a:p>
            <a:r>
              <a:rPr lang="de-DE" dirty="0"/>
              <a:t>Steigende Verkehrsströme können dabei durch die Stadt Oberasbach nicht direkt verringert oder umgeleitet werden, da die Benutzung der öffentlichen Straßen im Rahmen ihrer Widmung grundsätzlich jedermann gestattet ist.</a:t>
            </a:r>
          </a:p>
          <a:p>
            <a:r>
              <a:rPr lang="de-DE" dirty="0"/>
              <a:t> </a:t>
            </a:r>
          </a:p>
          <a:p>
            <a:r>
              <a:rPr lang="de-DE" dirty="0"/>
              <a:t>Seitens der Stadt Oberasbach wird aber kontinuierlich daran gearbeitet, fahrradfreundlicher zu werden. </a:t>
            </a:r>
          </a:p>
          <a:p>
            <a:endParaRPr lang="de-DE" dirty="0"/>
          </a:p>
          <a:p>
            <a:r>
              <a:rPr lang="de-DE" dirty="0"/>
              <a:t>Hierzu gehören unter anderem die Ausweisung neuer Radwege, das Aufbringen von Schutzstreifen sowie die Installation neuer Radabstellanlagen. </a:t>
            </a:r>
          </a:p>
          <a:p>
            <a:r>
              <a:rPr lang="de-DE" dirty="0"/>
              <a:t>Hierdurch soll der Radverkehr in Oberasbach attraktiver, leichter und sicherer werden und Anreize geschaffen werden, Alltagswege öfter mit dem Fahrrad zurückzulegen.</a:t>
            </a:r>
          </a:p>
          <a:p>
            <a:endParaRPr lang="de-DE" dirty="0"/>
          </a:p>
          <a:p>
            <a:r>
              <a:rPr lang="de-DE" dirty="0"/>
              <a:t>Als unmittelbare Folge ginge auch der Kraftfahrzeugverkehr, jedenfalls im PKW-Bereich, zurück.“</a:t>
            </a:r>
          </a:p>
          <a:p>
            <a:r>
              <a:rPr lang="de-DE" dirty="0"/>
              <a:t> </a:t>
            </a:r>
          </a:p>
          <a:p>
            <a:endParaRPr lang="de-DE" dirty="0"/>
          </a:p>
        </p:txBody>
      </p:sp>
      <p:sp>
        <p:nvSpPr>
          <p:cNvPr id="4" name="Foliennummernplatzhalter 3"/>
          <p:cNvSpPr>
            <a:spLocks noGrp="1"/>
          </p:cNvSpPr>
          <p:nvPr>
            <p:ph type="sldNum" sz="quarter" idx="5"/>
          </p:nvPr>
        </p:nvSpPr>
        <p:spPr/>
        <p:txBody>
          <a:bodyPr/>
          <a:lstStyle/>
          <a:p>
            <a:pPr>
              <a:defRPr/>
            </a:pPr>
            <a:fld id="{7090D12C-42DA-422F-9EC2-B9E4C8FB7E6A}" type="slidenum">
              <a:rPr lang="de-DE" smtClean="0"/>
              <a:pPr>
                <a:defRPr/>
              </a:pPr>
              <a:t>18</a:t>
            </a:fld>
            <a:endParaRPr lang="de-DE"/>
          </a:p>
        </p:txBody>
      </p:sp>
    </p:spTree>
    <p:extLst>
      <p:ext uri="{BB962C8B-B14F-4D97-AF65-F5344CB8AC3E}">
        <p14:creationId xmlns:p14="http://schemas.microsoft.com/office/powerpoint/2010/main" val="3904133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latin typeface="Verdana" panose="020B0604030504040204" pitchFamily="34" charset="0"/>
                <a:ea typeface="Verdana" panose="020B0604030504040204" pitchFamily="34" charset="0"/>
              </a:rPr>
              <a:t>Vorbemerkung des Ehepaars Gagel: </a:t>
            </a:r>
            <a:br>
              <a:rPr lang="de-DE" dirty="0">
                <a:latin typeface="Verdana" panose="020B0604030504040204" pitchFamily="34" charset="0"/>
                <a:ea typeface="Verdana" panose="020B0604030504040204" pitchFamily="34" charset="0"/>
              </a:rPr>
            </a:br>
            <a:r>
              <a:rPr lang="de-DE" dirty="0">
                <a:latin typeface="Verdana" panose="020B0604030504040204" pitchFamily="34" charset="0"/>
                <a:ea typeface="Verdana" panose="020B0604030504040204" pitchFamily="34" charset="0"/>
              </a:rPr>
              <a:t>Wir wohnen seit fast 30 Jahren in Oberasbach und haben den Umzug in den schönen Landkreis in keiner Weise bereut.  </a:t>
            </a:r>
          </a:p>
          <a:p>
            <a:r>
              <a:rPr lang="de-DE" dirty="0">
                <a:latin typeface="Verdana" panose="020B0604030504040204" pitchFamily="34" charset="0"/>
                <a:ea typeface="Verdana" panose="020B0604030504040204" pitchFamily="34" charset="0"/>
              </a:rPr>
              <a:t>Allerdings stellen wir eine deutliche Erhöhung des Autoverkehrs fest.  Auch die freie Sicht behindert durch parkende Autos geht immer mehr verloren. Die unfallfreie Überquerung der Kreuzung in Alt-Oberasbach (ob mit Auto, oder zu Fuß) wird immer mehr zur Glückssache. Beim Spaziergang mit dem Kinderwagen (Enkel) stößt man, auch wegen nicht vorhandenen (oder sehr schmalen)  Gehsteigen, oft an seine Grenzen. </a:t>
            </a:r>
          </a:p>
          <a:p>
            <a:endParaRPr lang="de-DE" dirty="0">
              <a:latin typeface="Verdana" panose="020B0604030504040204" pitchFamily="34" charset="0"/>
              <a:ea typeface="Verdana" panose="020B0604030504040204" pitchFamily="34" charset="0"/>
            </a:endParaRPr>
          </a:p>
          <a:p>
            <a:pPr defTabSz="914305">
              <a:defRPr/>
            </a:pPr>
            <a:r>
              <a:rPr lang="de-DE" b="1" dirty="0">
                <a:latin typeface="Verdana" panose="020B0604030504040204" pitchFamily="34" charset="0"/>
                <a:ea typeface="Verdana" panose="020B0604030504040204" pitchFamily="34" charset="0"/>
              </a:rPr>
              <a:t>Antwort zu (1):</a:t>
            </a:r>
            <a:br>
              <a:rPr lang="de-DE" dirty="0">
                <a:latin typeface="Verdana" panose="020B0604030504040204" pitchFamily="34" charset="0"/>
                <a:ea typeface="Verdana" panose="020B0604030504040204" pitchFamily="34" charset="0"/>
              </a:rPr>
            </a:br>
            <a:r>
              <a:rPr lang="de-DE" dirty="0">
                <a:latin typeface="Verdana" panose="020B0604030504040204" pitchFamily="34" charset="0"/>
                <a:ea typeface="Verdana" panose="020B0604030504040204" pitchFamily="34" charset="0"/>
              </a:rPr>
              <a:t>Die Verlängerung der </a:t>
            </a:r>
            <a:r>
              <a:rPr lang="de-DE" dirty="0" err="1">
                <a:latin typeface="Verdana" panose="020B0604030504040204" pitchFamily="34" charset="0"/>
                <a:ea typeface="Verdana" panose="020B0604030504040204" pitchFamily="34" charset="0"/>
              </a:rPr>
              <a:t>Langenäckerstraße</a:t>
            </a:r>
            <a:r>
              <a:rPr lang="de-DE" dirty="0">
                <a:latin typeface="Verdana" panose="020B0604030504040204" pitchFamily="34" charset="0"/>
                <a:ea typeface="Verdana" panose="020B0604030504040204" pitchFamily="34" charset="0"/>
              </a:rPr>
              <a:t> zur Albrecht-Dürer-Straße stand im Zusammenhang mit dem Bebauungsplan „Gewerbegebiet“ für das Gebiet zwischen </a:t>
            </a:r>
            <a:r>
              <a:rPr lang="de-DE" dirty="0" err="1">
                <a:latin typeface="Verdana" panose="020B0604030504040204" pitchFamily="34" charset="0"/>
                <a:ea typeface="Verdana" panose="020B0604030504040204" pitchFamily="34" charset="0"/>
              </a:rPr>
              <a:t>Leichendorfer</a:t>
            </a:r>
            <a:r>
              <a:rPr lang="de-DE" dirty="0">
                <a:latin typeface="Verdana" panose="020B0604030504040204" pitchFamily="34" charset="0"/>
                <a:ea typeface="Verdana" panose="020B0604030504040204" pitchFamily="34" charset="0"/>
              </a:rPr>
              <a:t> Straße und der Linder Siedlung. Ein Bürgerentscheid im Jahre 2005 führte zur Einstellung der Planungen zum Gewerbegebiet und der Einstellung der weiteren Planungen zur Verbindung der Albrecht-Dürer-Straße und der </a:t>
            </a:r>
            <a:r>
              <a:rPr lang="de-DE" dirty="0" err="1">
                <a:latin typeface="Verdana" panose="020B0604030504040204" pitchFamily="34" charset="0"/>
                <a:ea typeface="Verdana" panose="020B0604030504040204" pitchFamily="34" charset="0"/>
              </a:rPr>
              <a:t>Langenäckerstraße</a:t>
            </a:r>
            <a:r>
              <a:rPr lang="de-DE" dirty="0">
                <a:latin typeface="Verdana" panose="020B0604030504040204" pitchFamily="34" charset="0"/>
                <a:ea typeface="Verdana" panose="020B0604030504040204" pitchFamily="34" charset="0"/>
              </a:rPr>
              <a:t>. Die Verbindungsstraße wurde dann aber noch einmal aufgegriffen und mehrfach im Stadtrat thematisiert. Final wurde die Planung durch einen Stadtratsbeschluss im Jahre 2015 aufgehoben.</a:t>
            </a:r>
            <a:br>
              <a:rPr lang="de-DE" dirty="0">
                <a:latin typeface="Verdana" panose="020B0604030504040204" pitchFamily="34" charset="0"/>
                <a:ea typeface="Verdana" panose="020B0604030504040204" pitchFamily="34" charset="0"/>
              </a:rPr>
            </a:br>
            <a:br>
              <a:rPr lang="de-DE" dirty="0">
                <a:latin typeface="Verdana" panose="020B0604030504040204" pitchFamily="34" charset="0"/>
                <a:ea typeface="Verdana" panose="020B0604030504040204" pitchFamily="34" charset="0"/>
              </a:rPr>
            </a:br>
            <a:r>
              <a:rPr lang="de-DE" b="1" dirty="0">
                <a:latin typeface="Verdana" panose="020B0604030504040204" pitchFamily="34" charset="0"/>
                <a:ea typeface="Verdana" panose="020B0604030504040204" pitchFamily="34" charset="0"/>
              </a:rPr>
              <a:t>Antwort zu (2):</a:t>
            </a:r>
            <a:br>
              <a:rPr lang="de-DE" dirty="0">
                <a:latin typeface="Verdana" panose="020B0604030504040204" pitchFamily="34" charset="0"/>
                <a:ea typeface="Verdana" panose="020B0604030504040204" pitchFamily="34" charset="0"/>
              </a:rPr>
            </a:br>
            <a:r>
              <a:rPr lang="de-DE" dirty="0">
                <a:latin typeface="Verdana" panose="020B0604030504040204" pitchFamily="34" charset="0"/>
                <a:ea typeface="Verdana" panose="020B0604030504040204" pitchFamily="34" charset="0"/>
              </a:rPr>
              <a:t>Die Umgestaltung des Altortes von Oberasbach ist nicht final ad acta gelegt, wurde aber im Zuge der Priorisierungen der Haushalte immer verschoben. </a:t>
            </a:r>
            <a:br>
              <a:rPr lang="de-DE" dirty="0">
                <a:latin typeface="Verdana" panose="020B0604030504040204" pitchFamily="34" charset="0"/>
                <a:ea typeface="Verdana" panose="020B0604030504040204" pitchFamily="34" charset="0"/>
              </a:rPr>
            </a:br>
            <a:br>
              <a:rPr lang="de-DE" dirty="0">
                <a:latin typeface="Verdana" panose="020B0604030504040204" pitchFamily="34" charset="0"/>
                <a:ea typeface="Verdana" panose="020B0604030504040204" pitchFamily="34" charset="0"/>
              </a:rPr>
            </a:br>
            <a:r>
              <a:rPr lang="de-DE" b="1" dirty="0">
                <a:latin typeface="Verdana" panose="020B0604030504040204" pitchFamily="34" charset="0"/>
                <a:ea typeface="Verdana" panose="020B0604030504040204" pitchFamily="34" charset="0"/>
              </a:rPr>
              <a:t>Antwort zu (3):</a:t>
            </a:r>
            <a:br>
              <a:rPr lang="de-DE" dirty="0">
                <a:latin typeface="Verdana" panose="020B0604030504040204" pitchFamily="34" charset="0"/>
                <a:ea typeface="Verdana" panose="020B0604030504040204" pitchFamily="34" charset="0"/>
              </a:rPr>
            </a:br>
            <a:r>
              <a:rPr lang="de-DE" dirty="0">
                <a:latin typeface="Verdana" panose="020B0604030504040204" pitchFamily="34" charset="0"/>
                <a:ea typeface="Verdana" panose="020B0604030504040204" pitchFamily="34" charset="0"/>
              </a:rPr>
              <a:t>Die Scheune befindet sich nicht im Eigentum der Stadt Oberasbach, weshalb die Stadt Oberasbach hier keine Aussage tätigen kann. </a:t>
            </a:r>
            <a:br>
              <a:rPr lang="de-DE" dirty="0">
                <a:latin typeface="Verdana" panose="020B0604030504040204" pitchFamily="34" charset="0"/>
                <a:ea typeface="Verdana" panose="020B0604030504040204" pitchFamily="34" charset="0"/>
              </a:rPr>
            </a:br>
            <a:br>
              <a:rPr lang="de-DE" dirty="0">
                <a:latin typeface="Verdana" panose="020B0604030504040204" pitchFamily="34" charset="0"/>
                <a:ea typeface="Verdana" panose="020B0604030504040204" pitchFamily="34" charset="0"/>
              </a:rPr>
            </a:br>
            <a:r>
              <a:rPr lang="de-DE" b="1" dirty="0">
                <a:latin typeface="Verdana" panose="020B0604030504040204" pitchFamily="34" charset="0"/>
                <a:ea typeface="Verdana" panose="020B0604030504040204" pitchFamily="34" charset="0"/>
              </a:rPr>
              <a:t>Kommentar zur Anregung:</a:t>
            </a:r>
            <a:br>
              <a:rPr lang="de-DE" dirty="0">
                <a:latin typeface="Verdana" panose="020B0604030504040204" pitchFamily="34" charset="0"/>
                <a:ea typeface="Verdana" panose="020B0604030504040204" pitchFamily="34" charset="0"/>
              </a:rPr>
            </a:br>
            <a:r>
              <a:rPr lang="de-DE" dirty="0"/>
              <a:t>Die Probleme dieser Stelle sind dem Tiefbauamt bekannt. Eine Ausweitung der Tempo 30 Zone führt hier nicht zu einer Verbesserung. Dieser Bereich bedarf einer verkehrstechnischen Überplanung. </a:t>
            </a:r>
            <a:endParaRPr lang="de-DE" dirty="0">
              <a:latin typeface="Verdana" panose="020B0604030504040204" pitchFamily="34" charset="0"/>
              <a:ea typeface="Verdana" panose="020B0604030504040204" pitchFamily="34" charset="0"/>
            </a:endParaRPr>
          </a:p>
          <a:p>
            <a:pPr defTabSz="914305">
              <a:defRPr/>
            </a:pPr>
            <a:endParaRPr lang="de-DE" dirty="0"/>
          </a:p>
          <a:p>
            <a:pPr defTabSz="914305">
              <a:defRPr/>
            </a:pPr>
            <a:endParaRPr lang="de-DE" dirty="0">
              <a:latin typeface="Verdana" panose="020B0604030504040204" pitchFamily="34" charset="0"/>
              <a:ea typeface="Verdana" panose="020B0604030504040204" pitchFamily="34" charset="0"/>
            </a:endParaRPr>
          </a:p>
          <a:p>
            <a:endParaRPr lang="de-DE" dirty="0"/>
          </a:p>
        </p:txBody>
      </p:sp>
      <p:sp>
        <p:nvSpPr>
          <p:cNvPr id="4" name="Foliennummernplatzhalter 3"/>
          <p:cNvSpPr>
            <a:spLocks noGrp="1"/>
          </p:cNvSpPr>
          <p:nvPr>
            <p:ph type="sldNum" sz="quarter" idx="5"/>
          </p:nvPr>
        </p:nvSpPr>
        <p:spPr/>
        <p:txBody>
          <a:bodyPr/>
          <a:lstStyle/>
          <a:p>
            <a:pPr>
              <a:defRPr/>
            </a:pPr>
            <a:fld id="{7090D12C-42DA-422F-9EC2-B9E4C8FB7E6A}" type="slidenum">
              <a:rPr lang="de-DE" smtClean="0"/>
              <a:pPr>
                <a:defRPr/>
              </a:pPr>
              <a:t>19</a:t>
            </a:fld>
            <a:endParaRPr lang="de-DE"/>
          </a:p>
        </p:txBody>
      </p:sp>
    </p:spTree>
    <p:extLst>
      <p:ext uri="{BB962C8B-B14F-4D97-AF65-F5344CB8AC3E}">
        <p14:creationId xmlns:p14="http://schemas.microsoft.com/office/powerpoint/2010/main" val="2909962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Antwort Alexandra Hetzer, Sachgebiet Verkehrswesen:</a:t>
            </a:r>
            <a:br>
              <a:rPr lang="de-DE" dirty="0"/>
            </a:br>
            <a:br>
              <a:rPr lang="de-DE" dirty="0"/>
            </a:br>
            <a:r>
              <a:rPr lang="de-DE" dirty="0"/>
              <a:t>„Gemäß eines Gesetzesentwurfs der Bundesregierung sieht der Koalitionsvertrag der 20. Legislaturperiode vor, das Straßenverkehrsrecht so anzupassen, dass neben der Flüssigkeit und Sicherheit des Verkehrs die Ziele des Klima- und Umweltschutzes, der Gesundheit und der städtebaulichen Entwicklung berücksichtigt werden, um den Ländern und Kommunen Entscheidungsspielräume zu eröffnen (so wörtlich der Gesetzesentwurf der Bundesregierung, Drucksache 381/23).</a:t>
            </a:r>
          </a:p>
          <a:p>
            <a:endParaRPr lang="de-DE" dirty="0"/>
          </a:p>
          <a:p>
            <a:r>
              <a:rPr lang="de-DE" dirty="0"/>
              <a:t>Diese von Bundestag beschlossenen Änderungen des Straßenverkehrsgesetzes (StVG) erhielten am 24.11.2023 jedoch nicht die erforderliche Zustimmung des Bundesrates. Damit fehlt es an einer Rechtsgrundlage für die von der Bundesregierung geplante Novelle der Straßenverkehrsordnung (StVO). Die StVO-Novelle kann daher vorerst nicht in Kraft treten. </a:t>
            </a:r>
          </a:p>
          <a:p>
            <a:endParaRPr lang="de-DE" dirty="0"/>
          </a:p>
          <a:p>
            <a:r>
              <a:rPr lang="de-DE" dirty="0"/>
              <a:t>Die bisherige Rechtslage gilt daher uneingeschränkt fort. </a:t>
            </a:r>
          </a:p>
          <a:p>
            <a:endParaRPr lang="de-DE" dirty="0"/>
          </a:p>
          <a:p>
            <a:r>
              <a:rPr lang="de-DE" dirty="0"/>
              <a:t>Bezüglich der Ausweisung einer Tempo 30-Zone oder einer allgemeinen Geschwindigkeitsreduzierung auf 30 km/h in der Adlerstraße anhand der derzeit gültigen Rechtslage, verweisen wir auf die Antwort zur Anfrage zur Bürgerversammlung 2023 (Anfrage + Antwort aus 2023 sind als Anlage beigefügt).“</a:t>
            </a:r>
          </a:p>
          <a:p>
            <a:endParaRPr lang="de-DE" dirty="0"/>
          </a:p>
          <a:p>
            <a:r>
              <a:rPr lang="de-DE" b="1" u="sng" dirty="0"/>
              <a:t>Antwort aus 2023:</a:t>
            </a:r>
            <a:endParaRPr lang="de-DE" dirty="0"/>
          </a:p>
          <a:p>
            <a:r>
              <a:rPr lang="de-DE" b="1" dirty="0"/>
              <a:t> </a:t>
            </a:r>
            <a:endParaRPr lang="de-DE" dirty="0"/>
          </a:p>
          <a:p>
            <a:r>
              <a:rPr lang="de-DE" dirty="0"/>
              <a:t>Gemäß § 3 Abs. 3 Nr. 1 StVO beträgt die zulässige Höchstgeschwindigkeit für alle Kraftfahrzeuge innerhalb geschlossener Ortschaften grundsätzlich 50 km/h. </a:t>
            </a:r>
          </a:p>
          <a:p>
            <a:r>
              <a:rPr lang="de-DE" dirty="0"/>
              <a:t>Abweichungen hiervon bedürfen einer Rechtsgrundlage. Rechtsgrundlage in diesem Fall ist § 45 Abs. 9 StVO, wonach Verkehrszeichen nur dort anzuordnen sind, wo dies aufgrund besonderer Umstände zwingend geboten ist. Insbesondere Beschränkungen und Verbote des fließenden Verkehrs dürfen dabei nur dann angeordnet werden, wenn auf Grund der besonderen örtlichen Verhältnisse eine Gefahrenlage besteht, die das allgemeine Risiko der Teilnahme am Straßenverkehr </a:t>
            </a:r>
            <a:r>
              <a:rPr lang="de-DE" b="1" dirty="0"/>
              <a:t>erheblich</a:t>
            </a:r>
            <a:r>
              <a:rPr lang="de-DE" dirty="0"/>
              <a:t> übersteigt. Weiter kommen gemäß Ziffer XI Nr. 2 der Verwaltungsvorschrift zu § 45 StVO Zonen-Geschwindigkeitsbeschränkungen nur dort in Betracht, wo der Durchgangsverkehr von geringer Bedeutung ist. All dies ist in der Adlerstraße jedoch nicht der Fall.</a:t>
            </a:r>
          </a:p>
          <a:p>
            <a:r>
              <a:rPr lang="de-DE" dirty="0"/>
              <a:t> </a:t>
            </a:r>
          </a:p>
          <a:p>
            <a:r>
              <a:rPr lang="de-DE" dirty="0"/>
              <a:t>Konkret zur Eingliederung der Adlerstraße in eine Tempo-30-Zone:</a:t>
            </a:r>
          </a:p>
          <a:p>
            <a:r>
              <a:rPr lang="de-DE" dirty="0"/>
              <a:t>Die Adlerstraße ist im Ortsteil Altenberg/Kreutles die einzige Ost-/Westverbindung zwischen der Hainbergstraße und der Kurt-Schumacher-Straße. Da sie den innerörtlichen Durchgangsverkehr aufnimmt und auch eine wichtige Verbindungsfunktion zum Kirchen- und Schulzentrum innehat, ist sie vom Verkehrsaufkommen wesentlich stärker als alle in sie einmündenden Seitenstraßen belastet. Nachdem durch die Adlerstraße außerdem öffentliche Buslinien führen, weist sie wesentliche Merkmale einer Hauptverkehrsstraße auf, in der der Durchgangsverkehr gerade nicht von geringer Bedeutung ist.</a:t>
            </a:r>
          </a:p>
          <a:p>
            <a:r>
              <a:rPr lang="de-DE" dirty="0"/>
              <a:t>Des Weiteren hat der Umwelt-, Bau- und Grundstücksausschuss der Stadt Oberasbach mit Beschluss vom 07.04.2003 ein sogenanntes Vorbehalts- bzw. Hauptverkehrsstraßennetz innerhalb des städtischen Gebiets festgelegt. Im Zuge dessen wurde die Adlerstraße aus oben genannten Gründen als Hauptverkehrsstraße klassifiziert. Aufgrund dessen konnten im Jahr 2005 auch Tempo-30-Zonen im Bereich zwischen Adlerstraße und </a:t>
            </a:r>
            <a:r>
              <a:rPr lang="de-DE" dirty="0" err="1"/>
              <a:t>Langenäckerstraße</a:t>
            </a:r>
            <a:r>
              <a:rPr lang="de-DE" dirty="0"/>
              <a:t> sowie zwischen Kurt-Schumacher-Straße und dem Kirchenweg nach Osten bis zur Hainbergstraße eingerichtet werden. </a:t>
            </a:r>
          </a:p>
          <a:p>
            <a:r>
              <a:rPr lang="de-DE" dirty="0"/>
              <a:t>Eine Eingliederung der Adlerstraße in eine dieser Tempo-30-Zonen ist aus den oben genannten Gründen jedoch rechtswidrig.</a:t>
            </a:r>
          </a:p>
          <a:p>
            <a:r>
              <a:rPr lang="de-DE" dirty="0"/>
              <a:t> </a:t>
            </a:r>
          </a:p>
          <a:p>
            <a:r>
              <a:rPr lang="de-DE" dirty="0"/>
              <a:t>Konkret zur Ausweisung einer Geschwindigkeitsbeschränkung auf 30km/h innerhalb eines Teilabschnitts:</a:t>
            </a:r>
          </a:p>
          <a:p>
            <a:r>
              <a:rPr lang="de-DE" dirty="0"/>
              <a:t>Eine Gefahrenlage, die das allgemeine Risiko der Teilnahme am Straßenverkehr in erheblichem Maße übersteigt, ist in der Adlerstraße nicht erkennbar. Diese könnte beispielsweise in einer gegenüber dem Durchschnitt anderer Strecken signifikant erhöhten Unfallrate liegen. Eine hohe Verkehrsbelastung stellt dagegen keine besondere Gefahrenlage im o.g. Sinne dar. Die Unfallstatistiken der vergangenen Jahre zeigen auch, dass sich in der Adlerstraße kein Unfall ereignet hat, dessen Ursache überhöhte Geschwindigkeit war.</a:t>
            </a:r>
          </a:p>
          <a:p>
            <a:r>
              <a:rPr lang="de-DE" dirty="0"/>
              <a:t>Der Anordnung einer Geschwindigkeitsbeschränkung auf 30 km/h, auch nur für einen Teilabschnitt, fehlt es daher an jeglicher Rechtsgrundlage. </a:t>
            </a:r>
          </a:p>
          <a:p>
            <a:r>
              <a:rPr lang="de-DE" dirty="0"/>
              <a:t>Dass sich einzelne Verkehrsteilnehmer, wie von Ihnen beobachtet, nicht an die zulässige Höchstgeschwindigkeit und die Bestimmungen der StVO halten, ist leider ein allgemeines Problem und keine Besonderheit der Adlerstraße. Die Straßenverkehrsbehörde ist, bei Vorliegen der gesetzlichen Voraussetzungen, zwar zur Anordnung von verkehrsregelnden Maßnahmen befugt. Die Einhaltung dieser Anordnungen liegt hingegen in dem Verantwortungsbereich jedes einzelnen Verkehrsteilnehmers. </a:t>
            </a:r>
          </a:p>
          <a:p>
            <a:r>
              <a:rPr lang="de-DE" dirty="0"/>
              <a:t>Die Verwaltung prüft aber gerne, ob in der Adlerstraße ein mobiles Geschwindigkeitsmessgerät aufgestellt werden kann. Aufgrund der Kürze der Zeit war dies bis zur heutigen Bürgerversammlung leider nicht mehr möglich. </a:t>
            </a:r>
          </a:p>
          <a:p>
            <a:r>
              <a:rPr lang="de-DE" dirty="0"/>
              <a:t>------</a:t>
            </a:r>
          </a:p>
          <a:p>
            <a:r>
              <a:rPr lang="de-DE" dirty="0"/>
              <a:t>Geschwindigkeitsmessungen bzw. polizeiliche Verkehrsüberwachung liegen in der Zuständigkeit des Ordnungsamtes. Bezüglich dieser Themen führt das Ordnungsamt daher aus:</a:t>
            </a:r>
          </a:p>
          <a:p>
            <a:r>
              <a:rPr lang="de-DE" dirty="0"/>
              <a:t>Erst ab Übernahme Überwachung fließender Verkehr durch ZVKVS kann mit den Verantwortlichen dort und VPI Fürth geprüft werden, ob dieser Bereich überwacht werden kann.</a:t>
            </a:r>
          </a:p>
          <a:p>
            <a:r>
              <a:rPr lang="de-DE" dirty="0"/>
              <a:t>Problem: starkes Gefälle der Strecke (technische Auswirkungen auf Messverfahren), außerhalb Expertise OA</a:t>
            </a:r>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7090D12C-42DA-422F-9EC2-B9E4C8FB7E6A}" type="slidenum">
              <a:rPr lang="de-DE" smtClean="0"/>
              <a:pPr>
                <a:defRPr/>
              </a:pPr>
              <a:t>20</a:t>
            </a:fld>
            <a:endParaRPr lang="de-DE"/>
          </a:p>
        </p:txBody>
      </p:sp>
    </p:spTree>
    <p:extLst>
      <p:ext uri="{BB962C8B-B14F-4D97-AF65-F5344CB8AC3E}">
        <p14:creationId xmlns:p14="http://schemas.microsoft.com/office/powerpoint/2010/main" val="2092559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Antwort Alexandra Hetzer, Sachgebiet Verkehrswesen:</a:t>
            </a:r>
            <a:br>
              <a:rPr lang="de-DE" b="1" dirty="0"/>
            </a:br>
            <a:br>
              <a:rPr lang="de-DE" b="1" dirty="0"/>
            </a:br>
            <a:r>
              <a:rPr lang="de-DE" b="1" dirty="0"/>
              <a:t>„</a:t>
            </a:r>
            <a:r>
              <a:rPr lang="de-DE" dirty="0"/>
              <a:t>Eine geplante Maßnahme im Jahr 2024 zur Verbesserung der Sicherheit und zur Steigerung der Attraktivität des Radverkehrs in Oberasbach ist die Errichtung mehrerer Fahrradstraßen im ganzen Stadtgebiet. Fahrradstraßen sollen nach derzeitigem Planungsstand in der </a:t>
            </a:r>
            <a:r>
              <a:rPr lang="de-DE" b="1" dirty="0" err="1"/>
              <a:t>Fichtelstraße</a:t>
            </a:r>
            <a:r>
              <a:rPr lang="de-DE" dirty="0"/>
              <a:t>, der </a:t>
            </a:r>
            <a:r>
              <a:rPr lang="de-DE" b="1" dirty="0"/>
              <a:t>Hauptstraße</a:t>
            </a:r>
            <a:r>
              <a:rPr lang="de-DE" dirty="0"/>
              <a:t>, der </a:t>
            </a:r>
            <a:r>
              <a:rPr lang="de-DE" b="1" dirty="0"/>
              <a:t>Schwabacher Straße</a:t>
            </a:r>
            <a:r>
              <a:rPr lang="de-DE" dirty="0"/>
              <a:t>, der </a:t>
            </a:r>
            <a:r>
              <a:rPr lang="de-DE" b="1" dirty="0"/>
              <a:t>Birkenstraße</a:t>
            </a:r>
            <a:r>
              <a:rPr lang="de-DE" dirty="0"/>
              <a:t>, der </a:t>
            </a:r>
            <a:r>
              <a:rPr lang="de-DE" b="1" dirty="0"/>
              <a:t>Rudolfstraße</a:t>
            </a:r>
            <a:r>
              <a:rPr lang="de-DE" dirty="0"/>
              <a:t> sowie dem </a:t>
            </a:r>
            <a:r>
              <a:rPr lang="de-DE" b="1" dirty="0"/>
              <a:t>Neusiedlerweg</a:t>
            </a:r>
            <a:r>
              <a:rPr lang="de-DE" dirty="0"/>
              <a:t> entstehen. </a:t>
            </a:r>
          </a:p>
          <a:p>
            <a:endParaRPr lang="de-DE" dirty="0"/>
          </a:p>
          <a:p>
            <a:r>
              <a:rPr lang="de-DE" dirty="0"/>
              <a:t>Daneben entstehen entlang der Bachstraße, der </a:t>
            </a:r>
            <a:r>
              <a:rPr lang="de-DE" dirty="0" err="1"/>
              <a:t>Langenäckerstraße</a:t>
            </a:r>
            <a:r>
              <a:rPr lang="de-DE" dirty="0"/>
              <a:t> sowie im östlichen Bereich der Jahnstraße neue oder neu sanierte Geh- und Radwege. </a:t>
            </a:r>
          </a:p>
          <a:p>
            <a:endParaRPr lang="de-DE" dirty="0"/>
          </a:p>
          <a:p>
            <a:r>
              <a:rPr lang="de-DE" dirty="0"/>
              <a:t>Hauptaugenmerk bei der Errichtung neuer Fahrradwege und Schutzstreifen liegt derzeit auf der grundsätzlichen Erschließung der Nord-Süd- sowie der Ost-West-Verbindungen. </a:t>
            </a:r>
          </a:p>
          <a:p>
            <a:endParaRPr lang="de-DE" dirty="0"/>
          </a:p>
          <a:p>
            <a:r>
              <a:rPr lang="de-DE" dirty="0"/>
              <a:t>Die Ausweisung weiterer Radverkehrsinfrastruktur auf den anderen Gemeindestraße erfolgt Stück für Stück in den nächsten Jahren.“</a:t>
            </a:r>
          </a:p>
          <a:p>
            <a:endParaRPr lang="de-DE" dirty="0"/>
          </a:p>
        </p:txBody>
      </p:sp>
      <p:sp>
        <p:nvSpPr>
          <p:cNvPr id="4" name="Foliennummernplatzhalter 3"/>
          <p:cNvSpPr>
            <a:spLocks noGrp="1"/>
          </p:cNvSpPr>
          <p:nvPr>
            <p:ph type="sldNum" sz="quarter" idx="5"/>
          </p:nvPr>
        </p:nvSpPr>
        <p:spPr/>
        <p:txBody>
          <a:bodyPr/>
          <a:lstStyle/>
          <a:p>
            <a:pPr>
              <a:defRPr/>
            </a:pPr>
            <a:fld id="{7090D12C-42DA-422F-9EC2-B9E4C8FB7E6A}" type="slidenum">
              <a:rPr lang="de-DE" smtClean="0"/>
              <a:pPr>
                <a:defRPr/>
              </a:pPr>
              <a:t>21</a:t>
            </a:fld>
            <a:endParaRPr lang="de-DE"/>
          </a:p>
        </p:txBody>
      </p:sp>
    </p:spTree>
    <p:extLst>
      <p:ext uri="{BB962C8B-B14F-4D97-AF65-F5344CB8AC3E}">
        <p14:creationId xmlns:p14="http://schemas.microsoft.com/office/powerpoint/2010/main" val="4069146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latin typeface="Verdana" panose="020B0604030504040204" pitchFamily="34" charset="0"/>
                <a:ea typeface="Verdana" panose="020B0604030504040204" pitchFamily="34" charset="0"/>
              </a:rPr>
              <a:t>Antwort (s. Folie „Kommunale Wärmeplanung“):</a:t>
            </a:r>
            <a:br>
              <a:rPr lang="de-DE" dirty="0">
                <a:latin typeface="Verdana" panose="020B0604030504040204" pitchFamily="34" charset="0"/>
                <a:ea typeface="Verdana" panose="020B0604030504040204" pitchFamily="34" charset="0"/>
              </a:rPr>
            </a:br>
            <a:br>
              <a:rPr lang="de-DE" dirty="0">
                <a:latin typeface="Verdana" panose="020B0604030504040204" pitchFamily="34" charset="0"/>
                <a:ea typeface="Verdana" panose="020B0604030504040204" pitchFamily="34" charset="0"/>
              </a:rPr>
            </a:br>
            <a:r>
              <a:rPr lang="de-DE" dirty="0"/>
              <a:t> „Derzeit arbeitet die Verwaltung an den Vorbereitungen (Beantragung von Fördergeldern, Ausschreibung) für die Entwicklung eines umfassenden Konzepts zur Energie- und Wärmeplanung in Oberasbach.</a:t>
            </a:r>
          </a:p>
          <a:p>
            <a:r>
              <a:rPr lang="de-DE" dirty="0"/>
              <a:t>Die kommunale Wärmeplanung zielt u.a. darauf ab, Potenziale für den Anschluss an Fernwärmenetze zu ermitteln. Gleichzeitig werden Ansätze zur Einführung von Nahwärme in verschiedenen Quartieren unserer Stadt erarbeitet und geprüft, um eine nachhaltige und ressourcenschonende Energieversorgung zu ermöglichen.  </a:t>
            </a:r>
          </a:p>
          <a:p>
            <a:r>
              <a:rPr lang="de-DE" dirty="0"/>
              <a:t>Die Stadt Oberasbach ist bestrebt, ein ganzheitliches Konzept zu verfolgen, das sowohl ökologische als auch ökonomische Aspekte berücksichtigt.“ </a:t>
            </a:r>
          </a:p>
          <a:p>
            <a:endParaRPr lang="de-DE" dirty="0"/>
          </a:p>
        </p:txBody>
      </p:sp>
      <p:sp>
        <p:nvSpPr>
          <p:cNvPr id="4" name="Foliennummernplatzhalter 3"/>
          <p:cNvSpPr>
            <a:spLocks noGrp="1"/>
          </p:cNvSpPr>
          <p:nvPr>
            <p:ph type="sldNum" sz="quarter" idx="5"/>
          </p:nvPr>
        </p:nvSpPr>
        <p:spPr/>
        <p:txBody>
          <a:bodyPr/>
          <a:lstStyle/>
          <a:p>
            <a:pPr>
              <a:defRPr/>
            </a:pPr>
            <a:fld id="{7090D12C-42DA-422F-9EC2-B9E4C8FB7E6A}" type="slidenum">
              <a:rPr lang="de-DE" smtClean="0"/>
              <a:pPr>
                <a:defRPr/>
              </a:pPr>
              <a:t>22</a:t>
            </a:fld>
            <a:endParaRPr lang="de-DE"/>
          </a:p>
        </p:txBody>
      </p:sp>
    </p:spTree>
    <p:extLst>
      <p:ext uri="{BB962C8B-B14F-4D97-AF65-F5344CB8AC3E}">
        <p14:creationId xmlns:p14="http://schemas.microsoft.com/office/powerpoint/2010/main" val="311663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br>
              <a:rPr lang="de-DE" dirty="0"/>
            </a:br>
            <a:endParaRPr lang="de-DE" dirty="0"/>
          </a:p>
        </p:txBody>
      </p:sp>
      <p:sp>
        <p:nvSpPr>
          <p:cNvPr id="4" name="Foliennummernplatzhalter 3"/>
          <p:cNvSpPr>
            <a:spLocks noGrp="1"/>
          </p:cNvSpPr>
          <p:nvPr>
            <p:ph type="sldNum" sz="quarter" idx="10"/>
          </p:nvPr>
        </p:nvSpPr>
        <p:spPr/>
        <p:txBody>
          <a:bodyPr/>
          <a:lstStyle/>
          <a:p>
            <a:pPr>
              <a:defRPr/>
            </a:pPr>
            <a:fld id="{7090D12C-42DA-422F-9EC2-B9E4C8FB7E6A}" type="slidenum">
              <a:rPr lang="de-DE" smtClean="0"/>
              <a:pPr>
                <a:defRPr/>
              </a:pPr>
              <a:t>2</a:t>
            </a:fld>
            <a:endParaRPr lang="de-DE" dirty="0"/>
          </a:p>
        </p:txBody>
      </p:sp>
    </p:spTree>
    <p:extLst>
      <p:ext uri="{BB962C8B-B14F-4D97-AF65-F5344CB8AC3E}">
        <p14:creationId xmlns:p14="http://schemas.microsoft.com/office/powerpoint/2010/main" val="3836223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090D12C-42DA-422F-9EC2-B9E4C8FB7E6A}" type="slidenum">
              <a:rPr lang="de-DE" smtClean="0"/>
              <a:pPr>
                <a:defRPr/>
              </a:pPr>
              <a:t>23</a:t>
            </a:fld>
            <a:endParaRPr lang="de-DE"/>
          </a:p>
        </p:txBody>
      </p:sp>
    </p:spTree>
    <p:extLst>
      <p:ext uri="{BB962C8B-B14F-4D97-AF65-F5344CB8AC3E}">
        <p14:creationId xmlns:p14="http://schemas.microsoft.com/office/powerpoint/2010/main" val="2981404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090D12C-42DA-422F-9EC2-B9E4C8FB7E6A}" type="slidenum">
              <a:rPr lang="de-DE" smtClean="0"/>
              <a:pPr>
                <a:defRPr/>
              </a:pPr>
              <a:t>24</a:t>
            </a:fld>
            <a:endParaRPr lang="de-DE"/>
          </a:p>
        </p:txBody>
      </p:sp>
    </p:spTree>
    <p:extLst>
      <p:ext uri="{BB962C8B-B14F-4D97-AF65-F5344CB8AC3E}">
        <p14:creationId xmlns:p14="http://schemas.microsoft.com/office/powerpoint/2010/main" val="282584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br>
              <a:rPr lang="de-DE" dirty="0"/>
            </a:br>
            <a:endParaRPr lang="de-DE" dirty="0"/>
          </a:p>
        </p:txBody>
      </p:sp>
      <p:sp>
        <p:nvSpPr>
          <p:cNvPr id="4" name="Foliennummernplatzhalter 3"/>
          <p:cNvSpPr>
            <a:spLocks noGrp="1"/>
          </p:cNvSpPr>
          <p:nvPr>
            <p:ph type="sldNum" sz="quarter" idx="10"/>
          </p:nvPr>
        </p:nvSpPr>
        <p:spPr/>
        <p:txBody>
          <a:bodyPr/>
          <a:lstStyle/>
          <a:p>
            <a:pPr>
              <a:defRPr/>
            </a:pPr>
            <a:fld id="{7090D12C-42DA-422F-9EC2-B9E4C8FB7E6A}" type="slidenum">
              <a:rPr lang="de-DE" smtClean="0"/>
              <a:pPr>
                <a:defRPr/>
              </a:pPr>
              <a:t>3</a:t>
            </a:fld>
            <a:endParaRPr lang="de-DE" dirty="0"/>
          </a:p>
        </p:txBody>
      </p:sp>
    </p:spTree>
    <p:extLst>
      <p:ext uri="{BB962C8B-B14F-4D97-AF65-F5344CB8AC3E}">
        <p14:creationId xmlns:p14="http://schemas.microsoft.com/office/powerpoint/2010/main" val="326841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br>
              <a:rPr lang="de-DE" dirty="0"/>
            </a:br>
            <a:r>
              <a:rPr lang="de-DE" dirty="0"/>
              <a:t>Die Chancen in Oberasbach einen Jungen oder ein Mädchen zu bekommen scheinen 50:50 zu stehen!</a:t>
            </a:r>
          </a:p>
          <a:p>
            <a:r>
              <a:rPr lang="de-DE" dirty="0"/>
              <a:t>75 Mädchen stehen 75 Jungen gegenüber!</a:t>
            </a:r>
          </a:p>
          <a:p>
            <a:endParaRPr lang="de-DE" dirty="0"/>
          </a:p>
          <a:p>
            <a:r>
              <a:rPr lang="de-DE" dirty="0"/>
              <a:t>Sterbefälle 104 männlich – 111 weiblich!</a:t>
            </a:r>
          </a:p>
        </p:txBody>
      </p:sp>
      <p:sp>
        <p:nvSpPr>
          <p:cNvPr id="4" name="Foliennummernplatzhalter 3"/>
          <p:cNvSpPr>
            <a:spLocks noGrp="1"/>
          </p:cNvSpPr>
          <p:nvPr>
            <p:ph type="sldNum" sz="quarter" idx="10"/>
          </p:nvPr>
        </p:nvSpPr>
        <p:spPr/>
        <p:txBody>
          <a:bodyPr/>
          <a:lstStyle/>
          <a:p>
            <a:pPr>
              <a:defRPr/>
            </a:pPr>
            <a:fld id="{7090D12C-42DA-422F-9EC2-B9E4C8FB7E6A}" type="slidenum">
              <a:rPr lang="de-DE" smtClean="0"/>
              <a:pPr>
                <a:defRPr/>
              </a:pPr>
              <a:t>4</a:t>
            </a:fld>
            <a:endParaRPr lang="de-DE" dirty="0"/>
          </a:p>
        </p:txBody>
      </p:sp>
    </p:spTree>
    <p:extLst>
      <p:ext uri="{BB962C8B-B14F-4D97-AF65-F5344CB8AC3E}">
        <p14:creationId xmlns:p14="http://schemas.microsoft.com/office/powerpoint/2010/main" val="355003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Bislang keine Neuverschuldung</a:t>
            </a:r>
          </a:p>
        </p:txBody>
      </p:sp>
      <p:sp>
        <p:nvSpPr>
          <p:cNvPr id="4" name="Foliennummernplatzhalter 3"/>
          <p:cNvSpPr>
            <a:spLocks noGrp="1"/>
          </p:cNvSpPr>
          <p:nvPr>
            <p:ph type="sldNum" sz="quarter" idx="10"/>
          </p:nvPr>
        </p:nvSpPr>
        <p:spPr/>
        <p:txBody>
          <a:bodyPr/>
          <a:lstStyle/>
          <a:p>
            <a:pPr>
              <a:defRPr/>
            </a:pPr>
            <a:fld id="{7090D12C-42DA-422F-9EC2-B9E4C8FB7E6A}" type="slidenum">
              <a:rPr lang="de-DE" smtClean="0"/>
              <a:pPr>
                <a:defRPr/>
              </a:pPr>
              <a:t>5</a:t>
            </a:fld>
            <a:endParaRPr lang="de-DE"/>
          </a:p>
        </p:txBody>
      </p:sp>
    </p:spTree>
    <p:extLst>
      <p:ext uri="{BB962C8B-B14F-4D97-AF65-F5344CB8AC3E}">
        <p14:creationId xmlns:p14="http://schemas.microsoft.com/office/powerpoint/2010/main" val="414037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090D12C-42DA-422F-9EC2-B9E4C8FB7E6A}" type="slidenum">
              <a:rPr lang="de-DE" smtClean="0"/>
              <a:pPr>
                <a:defRPr/>
              </a:pPr>
              <a:t>6</a:t>
            </a:fld>
            <a:endParaRPr lang="de-DE" dirty="0"/>
          </a:p>
        </p:txBody>
      </p:sp>
    </p:spTree>
    <p:extLst>
      <p:ext uri="{BB962C8B-B14F-4D97-AF65-F5344CB8AC3E}">
        <p14:creationId xmlns:p14="http://schemas.microsoft.com/office/powerpoint/2010/main" val="3673583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090D12C-42DA-422F-9EC2-B9E4C8FB7E6A}" type="slidenum">
              <a:rPr lang="de-DE" smtClean="0"/>
              <a:pPr>
                <a:defRPr/>
              </a:pPr>
              <a:t>7</a:t>
            </a:fld>
            <a:endParaRPr lang="de-DE" dirty="0"/>
          </a:p>
        </p:txBody>
      </p:sp>
    </p:spTree>
    <p:extLst>
      <p:ext uri="{BB962C8B-B14F-4D97-AF65-F5344CB8AC3E}">
        <p14:creationId xmlns:p14="http://schemas.microsoft.com/office/powerpoint/2010/main" val="99425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090D12C-42DA-422F-9EC2-B9E4C8FB7E6A}" type="slidenum">
              <a:rPr lang="de-DE" smtClean="0"/>
              <a:pPr>
                <a:defRPr/>
              </a:pPr>
              <a:t>8</a:t>
            </a:fld>
            <a:endParaRPr lang="de-DE" dirty="0"/>
          </a:p>
        </p:txBody>
      </p:sp>
    </p:spTree>
    <p:extLst>
      <p:ext uri="{BB962C8B-B14F-4D97-AF65-F5344CB8AC3E}">
        <p14:creationId xmlns:p14="http://schemas.microsoft.com/office/powerpoint/2010/main" val="200172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090D12C-42DA-422F-9EC2-B9E4C8FB7E6A}" type="slidenum">
              <a:rPr lang="de-DE" smtClean="0"/>
              <a:pPr>
                <a:defRPr/>
              </a:pPr>
              <a:t>11</a:t>
            </a:fld>
            <a:endParaRPr lang="de-DE"/>
          </a:p>
        </p:txBody>
      </p:sp>
    </p:spTree>
    <p:extLst>
      <p:ext uri="{BB962C8B-B14F-4D97-AF65-F5344CB8AC3E}">
        <p14:creationId xmlns:p14="http://schemas.microsoft.com/office/powerpoint/2010/main" val="2235347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Grafik 7" descr="Powerpoint-Titel-qu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79512" y="1025153"/>
            <a:ext cx="7230616" cy="1470025"/>
          </a:xfrm>
        </p:spPr>
        <p:txBody>
          <a:bodyPr/>
          <a:lstStyle>
            <a:lvl1pPr algn="r">
              <a:defRPr>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179512" y="2780928"/>
            <a:ext cx="7264896" cy="1752600"/>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2510530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C586BAC6-97C7-4755-BA0F-2D67856B305F}" type="datetimeFigureOut">
              <a:rPr lang="de-DE"/>
              <a:pPr>
                <a:defRPr/>
              </a:pPr>
              <a:t>22.02.2024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D9281D0-5501-4CF4-9155-2475E768B84E}" type="slidenum">
              <a:rPr lang="de-DE"/>
              <a:pPr>
                <a:defRPr/>
              </a:pPr>
              <a:t>‹Nr.›</a:t>
            </a:fld>
            <a:endParaRPr lang="de-DE"/>
          </a:p>
        </p:txBody>
      </p:sp>
    </p:spTree>
    <p:extLst>
      <p:ext uri="{BB962C8B-B14F-4D97-AF65-F5344CB8AC3E}">
        <p14:creationId xmlns:p14="http://schemas.microsoft.com/office/powerpoint/2010/main" val="35456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0902FEAB-7CFD-48AF-B612-36C13B35D4AC}" type="datetimeFigureOut">
              <a:rPr lang="de-DE"/>
              <a:pPr>
                <a:defRPr/>
              </a:pPr>
              <a:t>22.02.2024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A24D438-60BC-4D9B-B6E7-4D3A5BD0D176}" type="slidenum">
              <a:rPr lang="de-DE"/>
              <a:pPr>
                <a:defRPr/>
              </a:pPr>
              <a:t>‹Nr.›</a:t>
            </a:fld>
            <a:endParaRPr lang="de-DE"/>
          </a:p>
        </p:txBody>
      </p:sp>
    </p:spTree>
    <p:extLst>
      <p:ext uri="{BB962C8B-B14F-4D97-AF65-F5344CB8AC3E}">
        <p14:creationId xmlns:p14="http://schemas.microsoft.com/office/powerpoint/2010/main" val="2313127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Grafik 7" descr="Powerpoint-Titel-qu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79512" y="1025153"/>
            <a:ext cx="7230616" cy="1470025"/>
          </a:xfrm>
        </p:spPr>
        <p:txBody>
          <a:bodyPr/>
          <a:lstStyle>
            <a:lvl1pPr algn="r">
              <a:defRPr>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179512" y="2780928"/>
            <a:ext cx="7264896" cy="1752600"/>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190141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17EDCF45-ADF4-4387-9806-F1BABDC6080E}" type="datetimeFigureOut">
              <a:rPr lang="de-DE"/>
              <a:pPr>
                <a:defRPr/>
              </a:pPr>
              <a:t>22.02.2024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D69914C-9168-45C3-A276-616CD316B51E}" type="slidenum">
              <a:rPr lang="de-DE"/>
              <a:pPr>
                <a:defRPr/>
              </a:pPr>
              <a:t>‹Nr.›</a:t>
            </a:fld>
            <a:endParaRPr lang="de-DE"/>
          </a:p>
        </p:txBody>
      </p:sp>
    </p:spTree>
    <p:extLst>
      <p:ext uri="{BB962C8B-B14F-4D97-AF65-F5344CB8AC3E}">
        <p14:creationId xmlns:p14="http://schemas.microsoft.com/office/powerpoint/2010/main" val="1946076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D203A9EC-7F46-4FA4-9248-ED35EF989B62}" type="datetimeFigureOut">
              <a:rPr lang="de-DE"/>
              <a:pPr>
                <a:defRPr/>
              </a:pPr>
              <a:t>22.02.2024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0103FEE9-689C-4BC0-964F-578DE19F7159}" type="slidenum">
              <a:rPr lang="de-DE"/>
              <a:pPr>
                <a:defRPr/>
              </a:pPr>
              <a:t>‹Nr.›</a:t>
            </a:fld>
            <a:endParaRPr lang="de-DE"/>
          </a:p>
        </p:txBody>
      </p:sp>
    </p:spTree>
    <p:extLst>
      <p:ext uri="{BB962C8B-B14F-4D97-AF65-F5344CB8AC3E}">
        <p14:creationId xmlns:p14="http://schemas.microsoft.com/office/powerpoint/2010/main" val="3878766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E17C67B5-C8CA-4641-837B-364AE9CBFC8C}" type="datetimeFigureOut">
              <a:rPr lang="de-DE"/>
              <a:pPr>
                <a:defRPr/>
              </a:pPr>
              <a:t>22.02.2024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9ACE90D5-CCF0-48A3-9739-F3DFA86454B7}" type="slidenum">
              <a:rPr lang="de-DE"/>
              <a:pPr>
                <a:defRPr/>
              </a:pPr>
              <a:t>‹Nr.›</a:t>
            </a:fld>
            <a:endParaRPr lang="de-DE"/>
          </a:p>
        </p:txBody>
      </p:sp>
    </p:spTree>
    <p:extLst>
      <p:ext uri="{BB962C8B-B14F-4D97-AF65-F5344CB8AC3E}">
        <p14:creationId xmlns:p14="http://schemas.microsoft.com/office/powerpoint/2010/main" val="1546418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A69E6D4C-6059-4CFF-AC95-D15AB421C276}" type="datetimeFigureOut">
              <a:rPr lang="de-DE"/>
              <a:pPr>
                <a:defRPr/>
              </a:pPr>
              <a:t>22.02.2024</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2844FEE4-CD67-4564-9389-560B3C048CB4}" type="slidenum">
              <a:rPr lang="de-DE"/>
              <a:pPr>
                <a:defRPr/>
              </a:pPr>
              <a:t>‹Nr.›</a:t>
            </a:fld>
            <a:endParaRPr lang="de-DE"/>
          </a:p>
        </p:txBody>
      </p:sp>
    </p:spTree>
    <p:extLst>
      <p:ext uri="{BB962C8B-B14F-4D97-AF65-F5344CB8AC3E}">
        <p14:creationId xmlns:p14="http://schemas.microsoft.com/office/powerpoint/2010/main" val="1229397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898BB30D-F434-47FE-83BD-3F410CF42C6B}" type="datetimeFigureOut">
              <a:rPr lang="de-DE"/>
              <a:pPr>
                <a:defRPr/>
              </a:pPr>
              <a:t>22.02.2024</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F2A80323-E9F2-4A39-8306-C499B8484924}" type="slidenum">
              <a:rPr lang="de-DE"/>
              <a:pPr>
                <a:defRPr/>
              </a:pPr>
              <a:t>‹Nr.›</a:t>
            </a:fld>
            <a:endParaRPr lang="de-DE"/>
          </a:p>
        </p:txBody>
      </p:sp>
    </p:spTree>
    <p:extLst>
      <p:ext uri="{BB962C8B-B14F-4D97-AF65-F5344CB8AC3E}">
        <p14:creationId xmlns:p14="http://schemas.microsoft.com/office/powerpoint/2010/main" val="1057276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18AAD02B-26D1-4710-B11F-328C6D617673}" type="datetimeFigureOut">
              <a:rPr lang="de-DE"/>
              <a:pPr>
                <a:defRPr/>
              </a:pPr>
              <a:t>22.02.2024</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A5C17DAF-6EB2-4B55-8F85-9875764089E8}" type="slidenum">
              <a:rPr lang="de-DE"/>
              <a:pPr>
                <a:defRPr/>
              </a:pPr>
              <a:t>‹Nr.›</a:t>
            </a:fld>
            <a:endParaRPr lang="de-DE"/>
          </a:p>
        </p:txBody>
      </p:sp>
    </p:spTree>
    <p:extLst>
      <p:ext uri="{BB962C8B-B14F-4D97-AF65-F5344CB8AC3E}">
        <p14:creationId xmlns:p14="http://schemas.microsoft.com/office/powerpoint/2010/main" val="2664057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C9BBE340-27CA-4395-9DB5-199AD2B419A5}" type="datetimeFigureOut">
              <a:rPr lang="de-DE"/>
              <a:pPr>
                <a:defRPr/>
              </a:pPr>
              <a:t>22.02.2024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1C8F018-53D3-4389-8001-64B99FA17AAC}" type="slidenum">
              <a:rPr lang="de-DE"/>
              <a:pPr>
                <a:defRPr/>
              </a:pPr>
              <a:t>‹Nr.›</a:t>
            </a:fld>
            <a:endParaRPr lang="de-DE"/>
          </a:p>
        </p:txBody>
      </p:sp>
    </p:spTree>
    <p:extLst>
      <p:ext uri="{BB962C8B-B14F-4D97-AF65-F5344CB8AC3E}">
        <p14:creationId xmlns:p14="http://schemas.microsoft.com/office/powerpoint/2010/main" val="345950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045D910E-D16A-43AB-976E-7A592B3697EC}" type="datetimeFigureOut">
              <a:rPr lang="de-DE"/>
              <a:pPr>
                <a:defRPr/>
              </a:pPr>
              <a:t>22.02.2024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82F18AA-38D4-44EA-9F3D-DA3E0C876E9E}" type="slidenum">
              <a:rPr lang="de-DE"/>
              <a:pPr>
                <a:defRPr/>
              </a:pPr>
              <a:t>‹Nr.›</a:t>
            </a:fld>
            <a:endParaRPr lang="de-DE"/>
          </a:p>
        </p:txBody>
      </p:sp>
    </p:spTree>
    <p:extLst>
      <p:ext uri="{BB962C8B-B14F-4D97-AF65-F5344CB8AC3E}">
        <p14:creationId xmlns:p14="http://schemas.microsoft.com/office/powerpoint/2010/main" val="2184101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7D0C0510-3B06-46FF-86F3-C62A27BB7284}" type="datetimeFigureOut">
              <a:rPr lang="de-DE"/>
              <a:pPr>
                <a:defRPr/>
              </a:pPr>
              <a:t>22.02.2024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EBAE7EB-5273-4F78-BFA2-14F17564A1F9}" type="slidenum">
              <a:rPr lang="de-DE"/>
              <a:pPr>
                <a:defRPr/>
              </a:pPr>
              <a:t>‹Nr.›</a:t>
            </a:fld>
            <a:endParaRPr lang="de-DE"/>
          </a:p>
        </p:txBody>
      </p:sp>
    </p:spTree>
    <p:extLst>
      <p:ext uri="{BB962C8B-B14F-4D97-AF65-F5344CB8AC3E}">
        <p14:creationId xmlns:p14="http://schemas.microsoft.com/office/powerpoint/2010/main" val="634254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59916A1E-7BCC-42B1-8890-CBAA92AAEE23}" type="datetimeFigureOut">
              <a:rPr lang="de-DE"/>
              <a:pPr>
                <a:defRPr/>
              </a:pPr>
              <a:t>22.02.2024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4074588-38E0-4AAE-88FC-302EDE542351}" type="slidenum">
              <a:rPr lang="de-DE"/>
              <a:pPr>
                <a:defRPr/>
              </a:pPr>
              <a:t>‹Nr.›</a:t>
            </a:fld>
            <a:endParaRPr lang="de-DE"/>
          </a:p>
        </p:txBody>
      </p:sp>
    </p:spTree>
    <p:extLst>
      <p:ext uri="{BB962C8B-B14F-4D97-AF65-F5344CB8AC3E}">
        <p14:creationId xmlns:p14="http://schemas.microsoft.com/office/powerpoint/2010/main" val="1576284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8C22FED0-6B58-4A05-A288-C32ED4565DEC}" type="datetimeFigureOut">
              <a:rPr lang="de-DE"/>
              <a:pPr>
                <a:defRPr/>
              </a:pPr>
              <a:t>22.02.2024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D9D5D65-A20A-4929-BC61-52F9E165ECB5}" type="slidenum">
              <a:rPr lang="de-DE"/>
              <a:pPr>
                <a:defRPr/>
              </a:pPr>
              <a:t>‹Nr.›</a:t>
            </a:fld>
            <a:endParaRPr lang="de-DE"/>
          </a:p>
        </p:txBody>
      </p:sp>
    </p:spTree>
    <p:extLst>
      <p:ext uri="{BB962C8B-B14F-4D97-AF65-F5344CB8AC3E}">
        <p14:creationId xmlns:p14="http://schemas.microsoft.com/office/powerpoint/2010/main" val="135208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D8BCB2D5-135E-40DF-AE70-D49BF0209C89}" type="datetimeFigureOut">
              <a:rPr lang="de-DE"/>
              <a:pPr>
                <a:defRPr/>
              </a:pPr>
              <a:t>22.02.2024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B6DAF1F-9AB6-4A3C-BDBB-28637978CE7E}" type="slidenum">
              <a:rPr lang="de-DE"/>
              <a:pPr>
                <a:defRPr/>
              </a:pPr>
              <a:t>‹Nr.›</a:t>
            </a:fld>
            <a:endParaRPr lang="de-DE"/>
          </a:p>
        </p:txBody>
      </p:sp>
    </p:spTree>
    <p:extLst>
      <p:ext uri="{BB962C8B-B14F-4D97-AF65-F5344CB8AC3E}">
        <p14:creationId xmlns:p14="http://schemas.microsoft.com/office/powerpoint/2010/main" val="353481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7D64E55B-4EF9-4E43-9492-7F1AEC35EFE6}" type="datetimeFigureOut">
              <a:rPr lang="de-DE"/>
              <a:pPr>
                <a:defRPr/>
              </a:pPr>
              <a:t>22.02.2024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0440B236-F2F8-41CC-9BC3-B985F794245C}" type="slidenum">
              <a:rPr lang="de-DE"/>
              <a:pPr>
                <a:defRPr/>
              </a:pPr>
              <a:t>‹Nr.›</a:t>
            </a:fld>
            <a:endParaRPr lang="de-DE"/>
          </a:p>
        </p:txBody>
      </p:sp>
    </p:spTree>
    <p:extLst>
      <p:ext uri="{BB962C8B-B14F-4D97-AF65-F5344CB8AC3E}">
        <p14:creationId xmlns:p14="http://schemas.microsoft.com/office/powerpoint/2010/main" val="220600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D84CF4D4-4FED-43B5-B84F-99CBEEC5E68A}" type="datetimeFigureOut">
              <a:rPr lang="de-DE"/>
              <a:pPr>
                <a:defRPr/>
              </a:pPr>
              <a:t>22.02.2024</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98B23991-7E85-4EDA-B269-31E8E301D299}" type="slidenum">
              <a:rPr lang="de-DE"/>
              <a:pPr>
                <a:defRPr/>
              </a:pPr>
              <a:t>‹Nr.›</a:t>
            </a:fld>
            <a:endParaRPr lang="de-DE"/>
          </a:p>
        </p:txBody>
      </p:sp>
    </p:spTree>
    <p:extLst>
      <p:ext uri="{BB962C8B-B14F-4D97-AF65-F5344CB8AC3E}">
        <p14:creationId xmlns:p14="http://schemas.microsoft.com/office/powerpoint/2010/main" val="332520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8B3C5249-55BE-4183-9D6D-00480C108F7D}" type="datetimeFigureOut">
              <a:rPr lang="de-DE"/>
              <a:pPr>
                <a:defRPr/>
              </a:pPr>
              <a:t>22.02.2024</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C8C5F7DD-E876-45F8-8B04-2433710D9274}" type="slidenum">
              <a:rPr lang="de-DE"/>
              <a:pPr>
                <a:defRPr/>
              </a:pPr>
              <a:t>‹Nr.›</a:t>
            </a:fld>
            <a:endParaRPr lang="de-DE"/>
          </a:p>
        </p:txBody>
      </p:sp>
    </p:spTree>
    <p:extLst>
      <p:ext uri="{BB962C8B-B14F-4D97-AF65-F5344CB8AC3E}">
        <p14:creationId xmlns:p14="http://schemas.microsoft.com/office/powerpoint/2010/main" val="39923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CBBF46AF-3245-4464-BE6F-9200173A826E}" type="datetimeFigureOut">
              <a:rPr lang="de-DE"/>
              <a:pPr>
                <a:defRPr/>
              </a:pPr>
              <a:t>22.02.2024</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3A3597EE-FB20-4D13-B39A-5A1C68B1ED16}" type="slidenum">
              <a:rPr lang="de-DE"/>
              <a:pPr>
                <a:defRPr/>
              </a:pPr>
              <a:t>‹Nr.›</a:t>
            </a:fld>
            <a:endParaRPr lang="de-DE"/>
          </a:p>
        </p:txBody>
      </p:sp>
    </p:spTree>
    <p:extLst>
      <p:ext uri="{BB962C8B-B14F-4D97-AF65-F5344CB8AC3E}">
        <p14:creationId xmlns:p14="http://schemas.microsoft.com/office/powerpoint/2010/main" val="384686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1B5FA187-4819-420B-9EC4-69855A6B53D7}" type="datetimeFigureOut">
              <a:rPr lang="de-DE"/>
              <a:pPr>
                <a:defRPr/>
              </a:pPr>
              <a:t>22.02.2024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A87065C-D1BB-433B-B42C-9029200D22A0}" type="slidenum">
              <a:rPr lang="de-DE"/>
              <a:pPr>
                <a:defRPr/>
              </a:pPr>
              <a:t>‹Nr.›</a:t>
            </a:fld>
            <a:endParaRPr lang="de-DE"/>
          </a:p>
        </p:txBody>
      </p:sp>
    </p:spTree>
    <p:extLst>
      <p:ext uri="{BB962C8B-B14F-4D97-AF65-F5344CB8AC3E}">
        <p14:creationId xmlns:p14="http://schemas.microsoft.com/office/powerpoint/2010/main" val="99149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F1D8C181-CBE6-4335-9CBF-F1E409ED5BD0}" type="datetimeFigureOut">
              <a:rPr lang="de-DE"/>
              <a:pPr>
                <a:defRPr/>
              </a:pPr>
              <a:t>22.02.2024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B114C680-52FA-4199-9E95-956FB0925219}" type="slidenum">
              <a:rPr lang="de-DE"/>
              <a:pPr>
                <a:defRPr/>
              </a:pPr>
              <a:t>‹Nr.›</a:t>
            </a:fld>
            <a:endParaRPr lang="de-DE"/>
          </a:p>
        </p:txBody>
      </p:sp>
    </p:spTree>
    <p:extLst>
      <p:ext uri="{BB962C8B-B14F-4D97-AF65-F5344CB8AC3E}">
        <p14:creationId xmlns:p14="http://schemas.microsoft.com/office/powerpoint/2010/main" val="669186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6" descr="Powerpoint-Folge-quer.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p:cNvSpPr>
            <a:spLocks noGrp="1"/>
          </p:cNvSpPr>
          <p:nvPr>
            <p:ph type="title"/>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8"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3206A4E-61E8-4AC3-A5DB-23CD475054C6}" type="datetimeFigureOut">
              <a:rPr lang="de-DE"/>
              <a:pPr>
                <a:defRPr/>
              </a:pPr>
              <a:t>22.02.2024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7C38413-3E3B-473D-A4FE-C9DF7DD4A49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934"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0" fontAlgn="base" hangingPunct="0">
        <a:spcBef>
          <a:spcPct val="0"/>
        </a:spcBef>
        <a:spcAft>
          <a:spcPct val="0"/>
        </a:spcAft>
        <a:defRPr sz="3200" kern="1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Grafik 6" descr="Powerpoint-Folge-quer.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elplatzhalter 1"/>
          <p:cNvSpPr>
            <a:spLocks noGrp="1"/>
          </p:cNvSpPr>
          <p:nvPr>
            <p:ph type="title"/>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2052"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145DD71-88B9-4822-ABFA-FD54F06A19C0}" type="datetimeFigureOut">
              <a:rPr lang="de-DE"/>
              <a:pPr>
                <a:defRPr/>
              </a:pPr>
              <a:t>22.02.2024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A1BBD38-C8E6-42D0-96CF-C7A9F68BBF9B}"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935"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rtl="0" eaLnBrk="0" fontAlgn="base" hangingPunct="0">
        <a:spcBef>
          <a:spcPct val="0"/>
        </a:spcBef>
        <a:spcAft>
          <a:spcPct val="0"/>
        </a:spcAft>
        <a:defRPr sz="3200" kern="1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20240216%20B&#252;rgerversammlung%20Oberasbach%202024_PPT%20Landrat.pptx"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ctrTitle"/>
          </p:nvPr>
        </p:nvSpPr>
        <p:spPr>
          <a:xfrm>
            <a:off x="107504" y="2102991"/>
            <a:ext cx="7231062" cy="1470025"/>
          </a:xfrm>
        </p:spPr>
        <p:txBody>
          <a:bodyPr/>
          <a:lstStyle/>
          <a:p>
            <a:r>
              <a:rPr lang="de-DE" altLang="de-DE" sz="3600" b="1" dirty="0"/>
              <a:t>Herzlich willkommen zur Bürgerversammlung!  </a:t>
            </a:r>
          </a:p>
        </p:txBody>
      </p:sp>
      <p:sp>
        <p:nvSpPr>
          <p:cNvPr id="5123" name="Untertitel 2"/>
          <p:cNvSpPr>
            <a:spLocks noGrp="1"/>
          </p:cNvSpPr>
          <p:nvPr>
            <p:ph type="subTitle" idx="1"/>
          </p:nvPr>
        </p:nvSpPr>
        <p:spPr>
          <a:xfrm>
            <a:off x="35496" y="3620244"/>
            <a:ext cx="7264400" cy="600844"/>
          </a:xfrm>
        </p:spPr>
        <p:txBody>
          <a:bodyPr/>
          <a:lstStyle/>
          <a:p>
            <a:r>
              <a:rPr lang="de-DE" altLang="de-DE" dirty="0"/>
              <a:t>22. Februar 2024</a:t>
            </a:r>
          </a:p>
        </p:txBody>
      </p:sp>
      <p:graphicFrame>
        <p:nvGraphicFramePr>
          <p:cNvPr id="4" name="Objekt 3">
            <a:extLst>
              <a:ext uri="{FF2B5EF4-FFF2-40B4-BE49-F238E27FC236}">
                <a16:creationId xmlns:a16="http://schemas.microsoft.com/office/drawing/2014/main" id="{85CDC265-618A-49DD-B710-0A0DC09E4669}"/>
              </a:ext>
            </a:extLst>
          </p:cNvPr>
          <p:cNvGraphicFramePr>
            <a:graphicFrameLocks noChangeAspect="1"/>
          </p:cNvGraphicFramePr>
          <p:nvPr>
            <p:extLst>
              <p:ext uri="{D42A27DB-BD31-4B8C-83A1-F6EECF244321}">
                <p14:modId xmlns:p14="http://schemas.microsoft.com/office/powerpoint/2010/main" val="4134290206"/>
              </p:ext>
            </p:extLst>
          </p:nvPr>
        </p:nvGraphicFramePr>
        <p:xfrm>
          <a:off x="243558" y="4941168"/>
          <a:ext cx="1736154" cy="1736154"/>
        </p:xfrm>
        <a:graphic>
          <a:graphicData uri="http://schemas.openxmlformats.org/presentationml/2006/ole">
            <mc:AlternateContent xmlns:mc="http://schemas.openxmlformats.org/markup-compatibility/2006">
              <mc:Choice xmlns:v="urn:schemas-microsoft-com:vml" Requires="v">
                <p:oleObj spid="_x0000_s2145" name="PDF Document" r:id="rId4" imgW="4319640" imgH="4319640" progId="NuancePDF.Document">
                  <p:embed/>
                </p:oleObj>
              </mc:Choice>
              <mc:Fallback>
                <p:oleObj name="PDF Document" r:id="rId4" imgW="4319640" imgH="4319640" progId="NuancePDF.Document">
                  <p:embed/>
                  <p:pic>
                    <p:nvPicPr>
                      <p:cNvPr id="3" name="Objekt 2">
                        <a:extLst>
                          <a:ext uri="{FF2B5EF4-FFF2-40B4-BE49-F238E27FC236}">
                            <a16:creationId xmlns:a16="http://schemas.microsoft.com/office/drawing/2014/main" id="{7EDFE3BE-14AE-45A6-AD30-35552570BA75}"/>
                          </a:ext>
                        </a:extLst>
                      </p:cNvPr>
                      <p:cNvPicPr/>
                      <p:nvPr/>
                    </p:nvPicPr>
                    <p:blipFill>
                      <a:blip r:embed="rId5"/>
                      <a:stretch>
                        <a:fillRect/>
                      </a:stretch>
                    </p:blipFill>
                    <p:spPr>
                      <a:xfrm>
                        <a:off x="243558" y="4941168"/>
                        <a:ext cx="1736154" cy="1736154"/>
                      </a:xfrm>
                      <a:prstGeom prst="rect">
                        <a:avLst/>
                      </a:prstGeom>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DBA91-4665-4B83-BE40-7DE74EC00C66}"/>
              </a:ext>
            </a:extLst>
          </p:cNvPr>
          <p:cNvSpPr>
            <a:spLocks noGrp="1"/>
          </p:cNvSpPr>
          <p:nvPr>
            <p:ph type="title"/>
          </p:nvPr>
        </p:nvSpPr>
        <p:spPr>
          <a:xfrm>
            <a:off x="230850" y="0"/>
            <a:ext cx="8229600" cy="1143000"/>
          </a:xfrm>
        </p:spPr>
        <p:txBody>
          <a:bodyPr/>
          <a:lstStyle/>
          <a:p>
            <a:r>
              <a:rPr lang="de-DE" dirty="0"/>
              <a:t>Kommunale Verkehrsüberwachung</a:t>
            </a:r>
          </a:p>
        </p:txBody>
      </p:sp>
      <p:pic>
        <p:nvPicPr>
          <p:cNvPr id="4" name="Grafik 3">
            <a:extLst>
              <a:ext uri="{FF2B5EF4-FFF2-40B4-BE49-F238E27FC236}">
                <a16:creationId xmlns:a16="http://schemas.microsoft.com/office/drawing/2014/main" id="{61D35BA6-7EF8-4A63-96C0-D35D5B2F0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669437"/>
            <a:ext cx="2448272" cy="3271731"/>
          </a:xfrm>
          <a:prstGeom prst="rect">
            <a:avLst/>
          </a:prstGeom>
          <a:ln>
            <a:noFill/>
          </a:ln>
          <a:effectLst>
            <a:outerShdw blurRad="292100" dist="139700" dir="2700000" algn="tl" rotWithShape="0">
              <a:srgbClr val="333333">
                <a:alpha val="65000"/>
              </a:srgbClr>
            </a:outerShdw>
          </a:effectLst>
        </p:spPr>
      </p:pic>
      <p:sp>
        <p:nvSpPr>
          <p:cNvPr id="5" name="Rechteck 4">
            <a:extLst>
              <a:ext uri="{FF2B5EF4-FFF2-40B4-BE49-F238E27FC236}">
                <a16:creationId xmlns:a16="http://schemas.microsoft.com/office/drawing/2014/main" id="{2C2B7AD6-C749-4E00-83A7-D9C81E09859C}"/>
              </a:ext>
            </a:extLst>
          </p:cNvPr>
          <p:cNvSpPr/>
          <p:nvPr/>
        </p:nvSpPr>
        <p:spPr>
          <a:xfrm>
            <a:off x="2987824" y="1556792"/>
            <a:ext cx="5616624" cy="3970318"/>
          </a:xfrm>
          <a:prstGeom prst="rect">
            <a:avLst/>
          </a:prstGeom>
        </p:spPr>
        <p:txBody>
          <a:bodyPr wrap="square">
            <a:spAutoFit/>
          </a:bodyPr>
          <a:lstStyle/>
          <a:p>
            <a:pPr marL="285750" indent="-285750">
              <a:buFont typeface="Arial" panose="020B0604020202020204" pitchFamily="34" charset="0"/>
              <a:buChar char="•"/>
            </a:pPr>
            <a:r>
              <a:rPr lang="de-DE" dirty="0"/>
              <a:t>Seit 1. April 2023: </a:t>
            </a:r>
            <a:r>
              <a:rPr lang="de-DE" b="1" dirty="0"/>
              <a:t>Zweckverband Kommunale Verkehrssicherheit Oberpfalz </a:t>
            </a:r>
            <a:r>
              <a:rPr lang="de-DE" dirty="0"/>
              <a:t>überwacht Einhaltung von Tempolimits und Parkregeln in Oberasbach</a:t>
            </a:r>
            <a:br>
              <a:rPr lang="de-DE" dirty="0"/>
            </a:br>
            <a:endParaRPr lang="de-DE" dirty="0"/>
          </a:p>
          <a:p>
            <a:pPr marL="285750" indent="-285750">
              <a:buFont typeface="Arial" panose="020B0604020202020204" pitchFamily="34" charset="0"/>
              <a:buChar char="•"/>
            </a:pPr>
            <a:r>
              <a:rPr lang="de-DE" dirty="0"/>
              <a:t>Nach wie vor </a:t>
            </a:r>
            <a:r>
              <a:rPr lang="de-DE" b="1" dirty="0"/>
              <a:t>kostenloses Parken im gesamten Stadtgebiet</a:t>
            </a:r>
            <a:r>
              <a:rPr lang="de-DE" dirty="0"/>
              <a:t>! Zentral am Rathaus, an Vorderer Hochstraße, Stiftsstraße und am Jugendhaus</a:t>
            </a:r>
            <a:br>
              <a:rPr lang="de-DE" b="1" dirty="0"/>
            </a:br>
            <a:endParaRPr lang="de-DE" b="1" dirty="0"/>
          </a:p>
          <a:p>
            <a:pPr marL="285750" indent="-285750">
              <a:buFont typeface="Arial" panose="020B0604020202020204" pitchFamily="34" charset="0"/>
              <a:buChar char="•"/>
            </a:pPr>
            <a:r>
              <a:rPr lang="de-DE" dirty="0"/>
              <a:t>Lediglich Parkzeitbegrenzungen auf Rathausplatz und „Netto-Parkplatz“ (2h) sowie in der Tiefgarage am Rathaus (48h)</a:t>
            </a:r>
          </a:p>
          <a:p>
            <a:pPr marL="285750" indent="-285750">
              <a:buFont typeface="Arial" panose="020B0604020202020204" pitchFamily="34" charset="0"/>
              <a:buChar char="•"/>
            </a:pPr>
            <a:endParaRPr lang="de-DE" dirty="0"/>
          </a:p>
        </p:txBody>
      </p:sp>
      <p:sp>
        <p:nvSpPr>
          <p:cNvPr id="3" name="Rechteck 2">
            <a:extLst>
              <a:ext uri="{FF2B5EF4-FFF2-40B4-BE49-F238E27FC236}">
                <a16:creationId xmlns:a16="http://schemas.microsoft.com/office/drawing/2014/main" id="{53B0CA06-264D-4097-BB3D-000CD881A3D7}"/>
              </a:ext>
            </a:extLst>
          </p:cNvPr>
          <p:cNvSpPr/>
          <p:nvPr/>
        </p:nvSpPr>
        <p:spPr>
          <a:xfrm>
            <a:off x="179494" y="5445224"/>
            <a:ext cx="8136922" cy="646331"/>
          </a:xfrm>
          <a:prstGeom prst="rect">
            <a:avLst/>
          </a:prstGeom>
        </p:spPr>
        <p:txBody>
          <a:bodyPr wrap="square">
            <a:spAutoFit/>
          </a:bodyPr>
          <a:lstStyle/>
          <a:p>
            <a:pPr marL="285750" indent="-285750">
              <a:buFont typeface="Arial" panose="020B0604020202020204" pitchFamily="34" charset="0"/>
              <a:buChar char="•"/>
            </a:pPr>
            <a:r>
              <a:rPr lang="de-DE" dirty="0"/>
              <a:t>Bußgeldkatalog hat leider </a:t>
            </a:r>
            <a:r>
              <a:rPr lang="de-DE" b="1" dirty="0"/>
              <a:t>keine abschreckende Wirkung</a:t>
            </a:r>
            <a:r>
              <a:rPr lang="de-DE" dirty="0"/>
              <a:t> auf parkende Wohnwagen z.B. an </a:t>
            </a:r>
            <a:r>
              <a:rPr lang="de-DE" dirty="0" err="1"/>
              <a:t>Langenäckerstraße</a:t>
            </a:r>
            <a:r>
              <a:rPr lang="de-DE" dirty="0"/>
              <a:t> </a:t>
            </a:r>
          </a:p>
        </p:txBody>
      </p:sp>
    </p:spTree>
    <p:extLst>
      <p:ext uri="{BB962C8B-B14F-4D97-AF65-F5344CB8AC3E}">
        <p14:creationId xmlns:p14="http://schemas.microsoft.com/office/powerpoint/2010/main" val="2499432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DBA91-4665-4B83-BE40-7DE74EC00C66}"/>
              </a:ext>
            </a:extLst>
          </p:cNvPr>
          <p:cNvSpPr>
            <a:spLocks noGrp="1"/>
          </p:cNvSpPr>
          <p:nvPr>
            <p:ph type="title"/>
          </p:nvPr>
        </p:nvSpPr>
        <p:spPr>
          <a:xfrm>
            <a:off x="230850" y="0"/>
            <a:ext cx="8229600" cy="1143000"/>
          </a:xfrm>
        </p:spPr>
        <p:txBody>
          <a:bodyPr/>
          <a:lstStyle/>
          <a:p>
            <a:r>
              <a:rPr lang="de-DE" dirty="0"/>
              <a:t>Viel Neues bei der vhs</a:t>
            </a:r>
          </a:p>
        </p:txBody>
      </p:sp>
      <p:pic>
        <p:nvPicPr>
          <p:cNvPr id="4" name="Grafik 3">
            <a:extLst>
              <a:ext uri="{FF2B5EF4-FFF2-40B4-BE49-F238E27FC236}">
                <a16:creationId xmlns:a16="http://schemas.microsoft.com/office/drawing/2014/main" id="{83F94960-010C-45C3-B538-9B1A15EEA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168" y="1724726"/>
            <a:ext cx="2488648" cy="3241422"/>
          </a:xfrm>
          <a:prstGeom prst="rect">
            <a:avLst/>
          </a:prstGeom>
          <a:ln>
            <a:noFill/>
          </a:ln>
          <a:effectLst>
            <a:outerShdw blurRad="292100" dist="139700" dir="2700000" algn="tl" rotWithShape="0">
              <a:srgbClr val="333333">
                <a:alpha val="65000"/>
              </a:srgbClr>
            </a:outerShdw>
          </a:effectLst>
        </p:spPr>
      </p:pic>
      <p:sp>
        <p:nvSpPr>
          <p:cNvPr id="5" name="Rechteck 4">
            <a:extLst>
              <a:ext uri="{FF2B5EF4-FFF2-40B4-BE49-F238E27FC236}">
                <a16:creationId xmlns:a16="http://schemas.microsoft.com/office/drawing/2014/main" id="{945D0015-68A8-475E-B245-E8BEA41C6FE4}"/>
              </a:ext>
            </a:extLst>
          </p:cNvPr>
          <p:cNvSpPr/>
          <p:nvPr/>
        </p:nvSpPr>
        <p:spPr>
          <a:xfrm>
            <a:off x="2987824" y="1724726"/>
            <a:ext cx="5616624" cy="4247317"/>
          </a:xfrm>
          <a:prstGeom prst="rect">
            <a:avLst/>
          </a:prstGeom>
        </p:spPr>
        <p:txBody>
          <a:bodyPr wrap="square">
            <a:spAutoFit/>
          </a:bodyPr>
          <a:lstStyle/>
          <a:p>
            <a:pPr marL="285750" indent="-285750">
              <a:buFont typeface="Arial" panose="020B0604020202020204" pitchFamily="34" charset="0"/>
              <a:buChar char="•"/>
            </a:pPr>
            <a:r>
              <a:rPr lang="de-DE" dirty="0"/>
              <a:t>vhs Oberasbach &amp; Roßtal hat kein traditionelles Programmheft mehr; </a:t>
            </a:r>
            <a:r>
              <a:rPr lang="de-DE" b="1" dirty="0"/>
              <a:t>Quartalsauslese liegt nun dem amtlichen Mitteilungsblatt „Infos für alle“ bei</a:t>
            </a:r>
          </a:p>
          <a:p>
            <a:endParaRPr lang="de-DE" b="1" dirty="0"/>
          </a:p>
          <a:p>
            <a:pPr marL="285750" indent="-285750">
              <a:buFont typeface="Arial" panose="020B0604020202020204" pitchFamily="34" charset="0"/>
              <a:buChar char="•"/>
            </a:pPr>
            <a:r>
              <a:rPr lang="de-DE" dirty="0"/>
              <a:t>Kurse sind </a:t>
            </a:r>
            <a:r>
              <a:rPr lang="de-DE" b="1" dirty="0"/>
              <a:t>durchgängig online oder telefonisch buchbar</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Informationen zu neuen Angeboten über </a:t>
            </a:r>
            <a:r>
              <a:rPr lang="de-DE" b="1" dirty="0"/>
              <a:t>neuen Newsletter-Service </a:t>
            </a:r>
            <a:r>
              <a:rPr lang="de-DE" dirty="0"/>
              <a:t>– gleich anmelden!</a:t>
            </a:r>
          </a:p>
          <a:p>
            <a:br>
              <a:rPr lang="de-DE" dirty="0"/>
            </a:br>
            <a:endParaRPr lang="de-DE" dirty="0"/>
          </a:p>
          <a:p>
            <a:endParaRPr lang="de-DE" dirty="0"/>
          </a:p>
        </p:txBody>
      </p:sp>
      <p:sp>
        <p:nvSpPr>
          <p:cNvPr id="6" name="Textfeld 5">
            <a:extLst>
              <a:ext uri="{FF2B5EF4-FFF2-40B4-BE49-F238E27FC236}">
                <a16:creationId xmlns:a16="http://schemas.microsoft.com/office/drawing/2014/main" id="{E4D3C584-EE26-4423-8958-5146F350773D}"/>
              </a:ext>
            </a:extLst>
          </p:cNvPr>
          <p:cNvSpPr txBox="1"/>
          <p:nvPr/>
        </p:nvSpPr>
        <p:spPr>
          <a:xfrm>
            <a:off x="427168" y="5233379"/>
            <a:ext cx="8105272" cy="646331"/>
          </a:xfrm>
          <a:prstGeom prst="rect">
            <a:avLst/>
          </a:prstGeom>
          <a:solidFill>
            <a:srgbClr val="005E4F"/>
          </a:solidFill>
        </p:spPr>
        <p:txBody>
          <a:bodyPr wrap="square" rtlCol="0">
            <a:spAutoFit/>
          </a:bodyPr>
          <a:lstStyle/>
          <a:p>
            <a:pPr algn="ctr"/>
            <a:r>
              <a:rPr lang="de-DE" b="1" dirty="0">
                <a:solidFill>
                  <a:schemeClr val="bg1"/>
                </a:solidFill>
              </a:rPr>
              <a:t>Alle Infos auf </a:t>
            </a:r>
          </a:p>
          <a:p>
            <a:pPr algn="ctr"/>
            <a:r>
              <a:rPr lang="de-DE" b="1" dirty="0">
                <a:solidFill>
                  <a:schemeClr val="bg1"/>
                </a:solidFill>
              </a:rPr>
              <a:t>www.vhs-oberasbach-rosstal.de!</a:t>
            </a:r>
          </a:p>
        </p:txBody>
      </p:sp>
    </p:spTree>
    <p:extLst>
      <p:ext uri="{BB962C8B-B14F-4D97-AF65-F5344CB8AC3E}">
        <p14:creationId xmlns:p14="http://schemas.microsoft.com/office/powerpoint/2010/main" val="324897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DBA91-4665-4B83-BE40-7DE74EC00C66}"/>
              </a:ext>
            </a:extLst>
          </p:cNvPr>
          <p:cNvSpPr>
            <a:spLocks noGrp="1"/>
          </p:cNvSpPr>
          <p:nvPr>
            <p:ph type="title"/>
          </p:nvPr>
        </p:nvSpPr>
        <p:spPr>
          <a:xfrm>
            <a:off x="230850" y="0"/>
            <a:ext cx="8229600" cy="1143000"/>
          </a:xfrm>
        </p:spPr>
        <p:txBody>
          <a:bodyPr/>
          <a:lstStyle/>
          <a:p>
            <a:r>
              <a:rPr lang="de-DE" dirty="0"/>
              <a:t>Jahresbericht 2023</a:t>
            </a:r>
          </a:p>
        </p:txBody>
      </p:sp>
      <p:grpSp>
        <p:nvGrpSpPr>
          <p:cNvPr id="6" name="Gruppieren 5">
            <a:extLst>
              <a:ext uri="{FF2B5EF4-FFF2-40B4-BE49-F238E27FC236}">
                <a16:creationId xmlns:a16="http://schemas.microsoft.com/office/drawing/2014/main" id="{F3F20184-3D23-4EE5-9F83-FE829BFFCC2F}"/>
              </a:ext>
            </a:extLst>
          </p:cNvPr>
          <p:cNvGrpSpPr/>
          <p:nvPr/>
        </p:nvGrpSpPr>
        <p:grpSpPr>
          <a:xfrm>
            <a:off x="6012158" y="1700808"/>
            <a:ext cx="2664296" cy="2448271"/>
            <a:chOff x="3075012" y="5406367"/>
            <a:chExt cx="1586447" cy="1449704"/>
          </a:xfrm>
          <a:effectLst>
            <a:outerShdw blurRad="101600" dist="152400" dir="2700000" algn="ctr" rotWithShape="0">
              <a:schemeClr val="bg1">
                <a:lumMod val="65000"/>
                <a:alpha val="60000"/>
              </a:schemeClr>
            </a:outerShdw>
          </a:effectLst>
        </p:grpSpPr>
        <p:sp>
          <p:nvSpPr>
            <p:cNvPr id="7" name="Ellipse 6">
              <a:extLst>
                <a:ext uri="{FF2B5EF4-FFF2-40B4-BE49-F238E27FC236}">
                  <a16:creationId xmlns:a16="http://schemas.microsoft.com/office/drawing/2014/main" id="{C7994B36-1827-4B38-AFFA-8F4C8CA7FDAF}"/>
                </a:ext>
              </a:extLst>
            </p:cNvPr>
            <p:cNvSpPr/>
            <p:nvPr/>
          </p:nvSpPr>
          <p:spPr>
            <a:xfrm>
              <a:off x="3139328" y="5406367"/>
              <a:ext cx="1457816" cy="1449704"/>
            </a:xfrm>
            <a:prstGeom prst="ellipse">
              <a:avLst/>
            </a:prstGeom>
            <a:solidFill>
              <a:srgbClr val="005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762BF68-F469-461F-B62C-DDEB2083B49D}"/>
                </a:ext>
              </a:extLst>
            </p:cNvPr>
            <p:cNvSpPr txBox="1"/>
            <p:nvPr/>
          </p:nvSpPr>
          <p:spPr>
            <a:xfrm>
              <a:off x="3075012" y="5737157"/>
              <a:ext cx="1586447" cy="820102"/>
            </a:xfrm>
            <a:prstGeom prst="rect">
              <a:avLst/>
            </a:prstGeom>
            <a:noFill/>
          </p:spPr>
          <p:txBody>
            <a:bodyPr wrap="square" rtlCol="0">
              <a:spAutoFit/>
            </a:bodyPr>
            <a:lstStyle/>
            <a:p>
              <a:pPr algn="ctr"/>
              <a:r>
                <a:rPr lang="de-DE" sz="1400" b="1" dirty="0">
                  <a:solidFill>
                    <a:schemeClr val="bg1"/>
                  </a:solidFill>
                </a:rPr>
                <a:t>Auf </a:t>
              </a:r>
            </a:p>
            <a:p>
              <a:pPr algn="ctr"/>
              <a:r>
                <a:rPr lang="de-DE" sz="1400" b="1" dirty="0">
                  <a:solidFill>
                    <a:schemeClr val="bg1"/>
                  </a:solidFill>
                </a:rPr>
                <a:t>www.oberasbach.de </a:t>
              </a:r>
            </a:p>
            <a:p>
              <a:pPr algn="ctr"/>
              <a:r>
                <a:rPr lang="de-DE" sz="1400" b="1" dirty="0">
                  <a:solidFill>
                    <a:schemeClr val="bg1"/>
                  </a:solidFill>
                </a:rPr>
                <a:t>unter „Unsere Stadt“ </a:t>
              </a:r>
            </a:p>
            <a:p>
              <a:pPr algn="ctr"/>
              <a:r>
                <a:rPr lang="de-DE" sz="1400" b="1" dirty="0">
                  <a:solidFill>
                    <a:schemeClr val="bg1"/>
                  </a:solidFill>
                </a:rPr>
                <a:t>-&gt; „Herzlich willkommen“</a:t>
              </a:r>
            </a:p>
            <a:p>
              <a:pPr algn="ctr"/>
              <a:r>
                <a:rPr lang="de-DE" sz="1400" b="1" dirty="0">
                  <a:solidFill>
                    <a:schemeClr val="bg1"/>
                  </a:solidFill>
                </a:rPr>
                <a:t>-&gt; „Jahresberichte“</a:t>
              </a:r>
            </a:p>
          </p:txBody>
        </p:sp>
      </p:grpSp>
      <p:pic>
        <p:nvPicPr>
          <p:cNvPr id="4" name="Grafik 3">
            <a:extLst>
              <a:ext uri="{FF2B5EF4-FFF2-40B4-BE49-F238E27FC236}">
                <a16:creationId xmlns:a16="http://schemas.microsoft.com/office/drawing/2014/main" id="{486FBF99-836D-4425-8886-D1B1B6C48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8719" y="1574835"/>
            <a:ext cx="3331433" cy="4709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166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DBA91-4665-4B83-BE40-7DE74EC00C66}"/>
              </a:ext>
            </a:extLst>
          </p:cNvPr>
          <p:cNvSpPr>
            <a:spLocks noGrp="1"/>
          </p:cNvSpPr>
          <p:nvPr>
            <p:ph type="title"/>
          </p:nvPr>
        </p:nvSpPr>
        <p:spPr>
          <a:xfrm>
            <a:off x="230850" y="0"/>
            <a:ext cx="8229600" cy="1143000"/>
          </a:xfrm>
        </p:spPr>
        <p:txBody>
          <a:bodyPr/>
          <a:lstStyle/>
          <a:p>
            <a:r>
              <a:rPr lang="de-DE" dirty="0"/>
              <a:t>Europawahl 2024 am So, 9. Juni</a:t>
            </a:r>
          </a:p>
        </p:txBody>
      </p:sp>
      <p:grpSp>
        <p:nvGrpSpPr>
          <p:cNvPr id="6" name="Gruppieren 5">
            <a:extLst>
              <a:ext uri="{FF2B5EF4-FFF2-40B4-BE49-F238E27FC236}">
                <a16:creationId xmlns:a16="http://schemas.microsoft.com/office/drawing/2014/main" id="{F3F20184-3D23-4EE5-9F83-FE829BFFCC2F}"/>
              </a:ext>
            </a:extLst>
          </p:cNvPr>
          <p:cNvGrpSpPr/>
          <p:nvPr/>
        </p:nvGrpSpPr>
        <p:grpSpPr>
          <a:xfrm>
            <a:off x="3923928" y="3861048"/>
            <a:ext cx="2664296" cy="2448271"/>
            <a:chOff x="3075012" y="5406367"/>
            <a:chExt cx="1586447" cy="1449704"/>
          </a:xfrm>
          <a:effectLst>
            <a:outerShdw blurRad="101600" dist="152400" dir="2700000" algn="ctr" rotWithShape="0">
              <a:schemeClr val="bg1">
                <a:lumMod val="65000"/>
                <a:alpha val="60000"/>
              </a:schemeClr>
            </a:outerShdw>
          </a:effectLst>
        </p:grpSpPr>
        <p:sp>
          <p:nvSpPr>
            <p:cNvPr id="7" name="Ellipse 6">
              <a:extLst>
                <a:ext uri="{FF2B5EF4-FFF2-40B4-BE49-F238E27FC236}">
                  <a16:creationId xmlns:a16="http://schemas.microsoft.com/office/drawing/2014/main" id="{C7994B36-1827-4B38-AFFA-8F4C8CA7FDAF}"/>
                </a:ext>
              </a:extLst>
            </p:cNvPr>
            <p:cNvSpPr/>
            <p:nvPr/>
          </p:nvSpPr>
          <p:spPr>
            <a:xfrm>
              <a:off x="3139328" y="5406367"/>
              <a:ext cx="1457816" cy="144970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762BF68-F469-461F-B62C-DDEB2083B49D}"/>
                </a:ext>
              </a:extLst>
            </p:cNvPr>
            <p:cNvSpPr txBox="1"/>
            <p:nvPr/>
          </p:nvSpPr>
          <p:spPr>
            <a:xfrm>
              <a:off x="3075012" y="5864729"/>
              <a:ext cx="1586447" cy="564959"/>
            </a:xfrm>
            <a:prstGeom prst="rect">
              <a:avLst/>
            </a:prstGeom>
            <a:noFill/>
          </p:spPr>
          <p:txBody>
            <a:bodyPr wrap="square" rtlCol="0">
              <a:spAutoFit/>
            </a:bodyPr>
            <a:lstStyle/>
            <a:p>
              <a:pPr algn="ctr"/>
              <a:r>
                <a:rPr lang="de-DE" sz="1400" b="1" dirty="0">
                  <a:solidFill>
                    <a:schemeClr val="bg1"/>
                  </a:solidFill>
                </a:rPr>
                <a:t>Ergebnisse für Oberasbach zeitnah</a:t>
              </a:r>
            </a:p>
            <a:p>
              <a:pPr algn="ctr"/>
              <a:r>
                <a:rPr lang="de-DE" sz="1400" b="1" dirty="0">
                  <a:solidFill>
                    <a:schemeClr val="bg1"/>
                  </a:solidFill>
                </a:rPr>
                <a:t>auf</a:t>
              </a:r>
            </a:p>
            <a:p>
              <a:pPr algn="ctr"/>
              <a:r>
                <a:rPr lang="de-DE" sz="1400" b="1" dirty="0">
                  <a:solidFill>
                    <a:schemeClr val="bg1"/>
                  </a:solidFill>
                </a:rPr>
                <a:t>www.oberasbach.de! </a:t>
              </a:r>
            </a:p>
          </p:txBody>
        </p:sp>
      </p:grpSp>
      <p:pic>
        <p:nvPicPr>
          <p:cNvPr id="5" name="Grafik 4">
            <a:extLst>
              <a:ext uri="{FF2B5EF4-FFF2-40B4-BE49-F238E27FC236}">
                <a16:creationId xmlns:a16="http://schemas.microsoft.com/office/drawing/2014/main" id="{F774385B-01E9-4A3F-B010-C3EA452871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528" y="1866755"/>
            <a:ext cx="8100392" cy="1777688"/>
          </a:xfrm>
          <a:prstGeom prst="rect">
            <a:avLst/>
          </a:prstGeom>
        </p:spPr>
      </p:pic>
    </p:spTree>
    <p:extLst>
      <p:ext uri="{BB962C8B-B14F-4D97-AF65-F5344CB8AC3E}">
        <p14:creationId xmlns:p14="http://schemas.microsoft.com/office/powerpoint/2010/main" val="62306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A56AE-7DA2-4744-B679-17CA90EAF6EF}"/>
              </a:ext>
            </a:extLst>
          </p:cNvPr>
          <p:cNvSpPr>
            <a:spLocks noGrp="1"/>
          </p:cNvSpPr>
          <p:nvPr>
            <p:ph type="title"/>
          </p:nvPr>
        </p:nvSpPr>
        <p:spPr>
          <a:xfrm>
            <a:off x="153656" y="0"/>
            <a:ext cx="8229600" cy="1143000"/>
          </a:xfrm>
        </p:spPr>
        <p:txBody>
          <a:bodyPr/>
          <a:lstStyle/>
          <a:p>
            <a:r>
              <a:rPr lang="de-DE" dirty="0"/>
              <a:t>Frage … </a:t>
            </a:r>
          </a:p>
        </p:txBody>
      </p:sp>
      <p:sp>
        <p:nvSpPr>
          <p:cNvPr id="3" name="Inhaltsplatzhalter 2">
            <a:extLst>
              <a:ext uri="{FF2B5EF4-FFF2-40B4-BE49-F238E27FC236}">
                <a16:creationId xmlns:a16="http://schemas.microsoft.com/office/drawing/2014/main" id="{3AFD5940-0819-411D-9E79-D4419603DF64}"/>
              </a:ext>
            </a:extLst>
          </p:cNvPr>
          <p:cNvSpPr>
            <a:spLocks noGrp="1"/>
          </p:cNvSpPr>
          <p:nvPr>
            <p:ph idx="1"/>
          </p:nvPr>
        </p:nvSpPr>
        <p:spPr>
          <a:xfrm>
            <a:off x="162634" y="1484785"/>
            <a:ext cx="8087823" cy="3960440"/>
          </a:xfrm>
        </p:spPr>
        <p:txBody>
          <a:bodyPr/>
          <a:lstStyle/>
          <a:p>
            <a:pPr marL="0" indent="0">
              <a:buNone/>
            </a:pPr>
            <a:r>
              <a:rPr lang="de-DE" sz="1800" b="1" dirty="0"/>
              <a:t>Haus in der Hauptstraße 1 seit langer Zeit ungenutzt</a:t>
            </a:r>
            <a:br>
              <a:rPr lang="de-DE" sz="1800" i="1" dirty="0"/>
            </a:br>
            <a:br>
              <a:rPr lang="de-DE" sz="1800" i="1" dirty="0"/>
            </a:br>
            <a:r>
              <a:rPr lang="de-DE" sz="1800" i="1" dirty="0"/>
              <a:t>„Da der geplante Kreisverkehr nicht realisiert wird, wäre es doch sinnvoll das Objekt zu nutzen. Einnahmen kann die Stadt doch sicher gebrauchen. Angeblich ist das Haus so nicht bewohnbar.</a:t>
            </a:r>
          </a:p>
          <a:p>
            <a:pPr marL="0" indent="0">
              <a:buNone/>
            </a:pPr>
            <a:r>
              <a:rPr lang="de-DE" sz="1800" i="1" dirty="0"/>
              <a:t>Die bisherigen Eigentümer haben aber doch darin gewohnt.</a:t>
            </a:r>
          </a:p>
          <a:p>
            <a:pPr marL="0" indent="0">
              <a:buNone/>
            </a:pPr>
            <a:r>
              <a:rPr lang="de-DE" sz="1800" i="1" dirty="0"/>
              <a:t>Sicher lassen sich handwerkliche Mieter finden, die verschieden Mängel selbst beheben können. Bevor die Immobilie noch Monate ungenutzt ist muss eine Lösung gefunden werden.</a:t>
            </a:r>
          </a:p>
          <a:p>
            <a:pPr marL="0" indent="0">
              <a:buNone/>
            </a:pPr>
            <a:br>
              <a:rPr lang="de-DE" sz="1800" i="1" dirty="0"/>
            </a:br>
            <a:r>
              <a:rPr lang="de-DE" sz="1800" i="1" dirty="0"/>
              <a:t>Wer kümmert sich darum?“</a:t>
            </a:r>
            <a:br>
              <a:rPr lang="de-DE" sz="1800" dirty="0"/>
            </a:br>
            <a:br>
              <a:rPr lang="de-DE" sz="1800" dirty="0"/>
            </a:br>
            <a:r>
              <a:rPr lang="de-DE" sz="1800" b="1" i="1" dirty="0"/>
              <a:t>Helmut Michel</a:t>
            </a:r>
          </a:p>
        </p:txBody>
      </p:sp>
    </p:spTree>
    <p:extLst>
      <p:ext uri="{BB962C8B-B14F-4D97-AF65-F5344CB8AC3E}">
        <p14:creationId xmlns:p14="http://schemas.microsoft.com/office/powerpoint/2010/main" val="148549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A56AE-7DA2-4744-B679-17CA90EAF6EF}"/>
              </a:ext>
            </a:extLst>
          </p:cNvPr>
          <p:cNvSpPr>
            <a:spLocks noGrp="1"/>
          </p:cNvSpPr>
          <p:nvPr>
            <p:ph type="title"/>
          </p:nvPr>
        </p:nvSpPr>
        <p:spPr>
          <a:xfrm>
            <a:off x="153656" y="0"/>
            <a:ext cx="8229600" cy="1143000"/>
          </a:xfrm>
        </p:spPr>
        <p:txBody>
          <a:bodyPr/>
          <a:lstStyle/>
          <a:p>
            <a:r>
              <a:rPr lang="de-DE" dirty="0"/>
              <a:t>Frage … </a:t>
            </a:r>
          </a:p>
        </p:txBody>
      </p:sp>
      <p:sp>
        <p:nvSpPr>
          <p:cNvPr id="3" name="Inhaltsplatzhalter 2">
            <a:extLst>
              <a:ext uri="{FF2B5EF4-FFF2-40B4-BE49-F238E27FC236}">
                <a16:creationId xmlns:a16="http://schemas.microsoft.com/office/drawing/2014/main" id="{3AFD5940-0819-411D-9E79-D4419603DF64}"/>
              </a:ext>
            </a:extLst>
          </p:cNvPr>
          <p:cNvSpPr>
            <a:spLocks noGrp="1"/>
          </p:cNvSpPr>
          <p:nvPr>
            <p:ph idx="1"/>
          </p:nvPr>
        </p:nvSpPr>
        <p:spPr>
          <a:xfrm>
            <a:off x="162634" y="1484785"/>
            <a:ext cx="8087823" cy="3960440"/>
          </a:xfrm>
        </p:spPr>
        <p:txBody>
          <a:bodyPr/>
          <a:lstStyle/>
          <a:p>
            <a:pPr marL="0" indent="0">
              <a:buNone/>
            </a:pPr>
            <a:r>
              <a:rPr lang="de-DE" sz="1800" b="1" dirty="0"/>
              <a:t>Pro-Kopf-Verschuldung u.a.</a:t>
            </a:r>
          </a:p>
          <a:p>
            <a:pPr marL="0" indent="0">
              <a:buNone/>
            </a:pPr>
            <a:br>
              <a:rPr lang="de-DE" sz="1800" i="1" dirty="0"/>
            </a:br>
            <a:r>
              <a:rPr lang="de-DE" sz="1800" i="1" dirty="0"/>
              <a:t>„Die Schulden der Stadt Oberasbach sind extrem gestiegen.</a:t>
            </a:r>
          </a:p>
          <a:p>
            <a:pPr marL="0" indent="0">
              <a:buNone/>
            </a:pPr>
            <a:r>
              <a:rPr lang="de-DE" sz="1800" i="1" dirty="0"/>
              <a:t>Viele Bauvorhaben wurden vergeben. </a:t>
            </a:r>
            <a:br>
              <a:rPr lang="de-DE" sz="1800" i="1" dirty="0"/>
            </a:br>
            <a:br>
              <a:rPr lang="de-DE" sz="1800" i="1" dirty="0"/>
            </a:br>
            <a:r>
              <a:rPr lang="de-DE" sz="1800" i="1" dirty="0"/>
              <a:t>Von welchen Fachleuten wurden die Verträge überprüft? Sind in den Bauverträgen Positionen enthalten, die eine Strafzahlung enthalten, wenn Firmen vom Auftrag zurücktreten?  </a:t>
            </a:r>
          </a:p>
          <a:p>
            <a:pPr marL="0" indent="0">
              <a:buNone/>
            </a:pPr>
            <a:br>
              <a:rPr lang="de-DE" sz="1800" i="1" dirty="0"/>
            </a:br>
            <a:r>
              <a:rPr lang="de-DE" sz="1800" i="1" dirty="0"/>
              <a:t>Wie hoch ist aktuell die Pro-Kopf-Verschuldung?“</a:t>
            </a:r>
          </a:p>
          <a:p>
            <a:pPr marL="0" indent="0">
              <a:buNone/>
            </a:pPr>
            <a:br>
              <a:rPr lang="de-DE" sz="1800" dirty="0"/>
            </a:br>
            <a:r>
              <a:rPr lang="de-DE" sz="1800" b="1" i="1" dirty="0"/>
              <a:t>Helmut Michel</a:t>
            </a:r>
          </a:p>
        </p:txBody>
      </p:sp>
    </p:spTree>
    <p:extLst>
      <p:ext uri="{BB962C8B-B14F-4D97-AF65-F5344CB8AC3E}">
        <p14:creationId xmlns:p14="http://schemas.microsoft.com/office/powerpoint/2010/main" val="333982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A56AE-7DA2-4744-B679-17CA90EAF6EF}"/>
              </a:ext>
            </a:extLst>
          </p:cNvPr>
          <p:cNvSpPr>
            <a:spLocks noGrp="1"/>
          </p:cNvSpPr>
          <p:nvPr>
            <p:ph type="title"/>
          </p:nvPr>
        </p:nvSpPr>
        <p:spPr>
          <a:xfrm>
            <a:off x="153656" y="0"/>
            <a:ext cx="8229600" cy="1143000"/>
          </a:xfrm>
        </p:spPr>
        <p:txBody>
          <a:bodyPr/>
          <a:lstStyle/>
          <a:p>
            <a:r>
              <a:rPr lang="de-DE" dirty="0"/>
              <a:t>Frage … </a:t>
            </a:r>
          </a:p>
        </p:txBody>
      </p:sp>
      <p:sp>
        <p:nvSpPr>
          <p:cNvPr id="3" name="Inhaltsplatzhalter 2">
            <a:extLst>
              <a:ext uri="{FF2B5EF4-FFF2-40B4-BE49-F238E27FC236}">
                <a16:creationId xmlns:a16="http://schemas.microsoft.com/office/drawing/2014/main" id="{3AFD5940-0819-411D-9E79-D4419603DF64}"/>
              </a:ext>
            </a:extLst>
          </p:cNvPr>
          <p:cNvSpPr>
            <a:spLocks noGrp="1"/>
          </p:cNvSpPr>
          <p:nvPr>
            <p:ph idx="1"/>
          </p:nvPr>
        </p:nvSpPr>
        <p:spPr>
          <a:xfrm>
            <a:off x="162634" y="1484784"/>
            <a:ext cx="8087823" cy="4525963"/>
          </a:xfrm>
        </p:spPr>
        <p:txBody>
          <a:bodyPr/>
          <a:lstStyle/>
          <a:p>
            <a:pPr marL="0" indent="0">
              <a:buNone/>
            </a:pPr>
            <a:r>
              <a:rPr lang="de-DE" sz="1800" b="1" dirty="0"/>
              <a:t>1. Ausleuchtung des </a:t>
            </a:r>
            <a:r>
              <a:rPr lang="de-DE" sz="1800" b="1" dirty="0" err="1"/>
              <a:t>Häsigweges</a:t>
            </a:r>
            <a:br>
              <a:rPr lang="de-DE" sz="1800" i="1" dirty="0"/>
            </a:br>
            <a:r>
              <a:rPr lang="de-DE" sz="1800" i="1" dirty="0"/>
              <a:t>„Betrachten Sie die Ausleuchtung des </a:t>
            </a:r>
            <a:r>
              <a:rPr lang="de-DE" sz="1800" i="1" dirty="0" err="1"/>
              <a:t>Häsigweges</a:t>
            </a:r>
            <a:r>
              <a:rPr lang="de-DE" sz="1800" i="1" dirty="0"/>
              <a:t>, der bekanntlich ein Fuß- und Radweg und eine Hunde-Promenade ist, bei Nacht und Nebel als ausreichend? Als Vergleichsobjekt möchte ich die Ausleuchtung in Teilen der Jahnstr. und der Schwabacher Str. gegenüberstellen, die von Kfz mit entsprechenden Scheinwerfern befahren wird.“</a:t>
            </a:r>
          </a:p>
          <a:p>
            <a:pPr marL="0" indent="0">
              <a:buNone/>
            </a:pPr>
            <a:br>
              <a:rPr lang="de-DE" sz="1800" b="1" dirty="0"/>
            </a:br>
            <a:r>
              <a:rPr lang="de-DE" sz="1800" b="1" dirty="0"/>
              <a:t>2. Kurzleinenzwang für Hunde </a:t>
            </a:r>
            <a:br>
              <a:rPr lang="de-DE" sz="1800" i="1" dirty="0"/>
            </a:br>
            <a:r>
              <a:rPr lang="de-DE" sz="1800" i="1" dirty="0"/>
              <a:t>„Warum gibt es in Oberasbach auf öffentlichen Wegen keinen Kurzleinenzwang für Hunde? Es besteht schließlich ein Sicherheitsrisiko für Kinder, Fußgänger und Radfahrer? Ich persönlich habe schon mehrfach eine Leine im Vorderrad gehabt und auch Beinah-Zusammenstöße, weil sich die Hundeführer auf andere Dinge konzentriert haben.“</a:t>
            </a:r>
            <a:br>
              <a:rPr lang="de-DE" sz="1800" i="1" dirty="0"/>
            </a:br>
            <a:br>
              <a:rPr lang="de-DE" sz="1800" i="1" dirty="0"/>
            </a:br>
            <a:r>
              <a:rPr lang="de-DE" sz="1800" b="1" i="1" dirty="0"/>
              <a:t>Christoph Held</a:t>
            </a:r>
            <a:br>
              <a:rPr lang="de-DE" sz="1800" b="1" i="1" dirty="0"/>
            </a:br>
            <a:br>
              <a:rPr lang="de-DE" sz="1800" dirty="0"/>
            </a:br>
            <a:br>
              <a:rPr lang="de-DE" sz="1800" dirty="0"/>
            </a:br>
            <a:endParaRPr lang="de-DE" sz="1800" b="1" i="1" dirty="0"/>
          </a:p>
        </p:txBody>
      </p:sp>
    </p:spTree>
    <p:extLst>
      <p:ext uri="{BB962C8B-B14F-4D97-AF65-F5344CB8AC3E}">
        <p14:creationId xmlns:p14="http://schemas.microsoft.com/office/powerpoint/2010/main" val="501391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A56AE-7DA2-4744-B679-17CA90EAF6EF}"/>
              </a:ext>
            </a:extLst>
          </p:cNvPr>
          <p:cNvSpPr>
            <a:spLocks noGrp="1"/>
          </p:cNvSpPr>
          <p:nvPr>
            <p:ph type="title"/>
          </p:nvPr>
        </p:nvSpPr>
        <p:spPr>
          <a:xfrm>
            <a:off x="153656" y="0"/>
            <a:ext cx="8229600" cy="1143000"/>
          </a:xfrm>
        </p:spPr>
        <p:txBody>
          <a:bodyPr/>
          <a:lstStyle/>
          <a:p>
            <a:r>
              <a:rPr lang="de-DE" dirty="0"/>
              <a:t>Frage … </a:t>
            </a:r>
          </a:p>
        </p:txBody>
      </p:sp>
      <p:sp>
        <p:nvSpPr>
          <p:cNvPr id="3" name="Inhaltsplatzhalter 2">
            <a:extLst>
              <a:ext uri="{FF2B5EF4-FFF2-40B4-BE49-F238E27FC236}">
                <a16:creationId xmlns:a16="http://schemas.microsoft.com/office/drawing/2014/main" id="{3AFD5940-0819-411D-9E79-D4419603DF64}"/>
              </a:ext>
            </a:extLst>
          </p:cNvPr>
          <p:cNvSpPr>
            <a:spLocks noGrp="1"/>
          </p:cNvSpPr>
          <p:nvPr>
            <p:ph idx="1"/>
          </p:nvPr>
        </p:nvSpPr>
        <p:spPr>
          <a:xfrm>
            <a:off x="162634" y="1484784"/>
            <a:ext cx="8087823" cy="4525963"/>
          </a:xfrm>
        </p:spPr>
        <p:txBody>
          <a:bodyPr/>
          <a:lstStyle/>
          <a:p>
            <a:pPr marL="0" indent="0">
              <a:buNone/>
            </a:pPr>
            <a:r>
              <a:rPr lang="de-DE" sz="1800" b="1" dirty="0"/>
              <a:t>Kurt-Schumacher-Straße</a:t>
            </a:r>
            <a:br>
              <a:rPr lang="de-DE" sz="1800" i="1" dirty="0"/>
            </a:br>
            <a:r>
              <a:rPr lang="de-DE" sz="1800" i="1" dirty="0"/>
              <a:t>„Der LKW- und Busparkplatz weitet sich immer mehr aus.</a:t>
            </a:r>
          </a:p>
          <a:p>
            <a:pPr marL="0" indent="0">
              <a:buNone/>
            </a:pPr>
            <a:r>
              <a:rPr lang="de-DE" sz="1800" i="1" dirty="0"/>
              <a:t>Nächtliches An- und Abfahren. Sonntags Bus putzen mit Musik und bei laufendem Motor etc. Den Lösungsweg dazu haben wir schon gehört. Wann wird denn etwas unternommen? Unser Zentrum wird gar nicht gepflegt.“</a:t>
            </a:r>
          </a:p>
          <a:p>
            <a:pPr marL="0" indent="0">
              <a:buNone/>
            </a:pPr>
            <a:br>
              <a:rPr lang="de-DE" sz="1800" b="1" i="1" dirty="0"/>
            </a:br>
            <a:r>
              <a:rPr lang="de-DE" sz="1800" b="1" dirty="0"/>
              <a:t>Wohnwagen</a:t>
            </a:r>
          </a:p>
          <a:p>
            <a:pPr marL="0" indent="0">
              <a:buNone/>
            </a:pPr>
            <a:r>
              <a:rPr lang="de-DE" sz="1800" i="1" dirty="0"/>
              <a:t>„Es nimmt immer mehr zu, dass Wohnwagen oder ähnliche Mobile den Nachbarn der anderen Straßen wochenlang vor die  Nase gesetzt werden. Das ist so rücksichtslos. Manche Menschen haben sich bewusst ein Haus an Straßen mit Parkstreifen gekauft. Gewerbetreibende müssen Parkplätze haben usw. Aber private Wohnwagen können frei abgestellt werden.“ </a:t>
            </a:r>
          </a:p>
          <a:p>
            <a:pPr marL="0" indent="0">
              <a:buNone/>
            </a:pPr>
            <a:endParaRPr lang="de-DE" sz="1800" i="1" dirty="0"/>
          </a:p>
          <a:p>
            <a:pPr marL="0" indent="0">
              <a:buNone/>
            </a:pPr>
            <a:r>
              <a:rPr lang="de-DE" sz="1800" b="1" i="1" dirty="0"/>
              <a:t>Christine </a:t>
            </a:r>
            <a:r>
              <a:rPr lang="de-DE" sz="1800" b="1" i="1" dirty="0" err="1"/>
              <a:t>Reitzammer</a:t>
            </a:r>
            <a:br>
              <a:rPr lang="de-DE" sz="1800" i="1" dirty="0"/>
            </a:br>
            <a:br>
              <a:rPr lang="de-DE" sz="1800" dirty="0"/>
            </a:br>
            <a:br>
              <a:rPr lang="de-DE" sz="1800" dirty="0"/>
            </a:br>
            <a:endParaRPr lang="de-DE" sz="1800" b="1" i="1" dirty="0"/>
          </a:p>
        </p:txBody>
      </p:sp>
    </p:spTree>
    <p:extLst>
      <p:ext uri="{BB962C8B-B14F-4D97-AF65-F5344CB8AC3E}">
        <p14:creationId xmlns:p14="http://schemas.microsoft.com/office/powerpoint/2010/main" val="3738423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A56AE-7DA2-4744-B679-17CA90EAF6EF}"/>
              </a:ext>
            </a:extLst>
          </p:cNvPr>
          <p:cNvSpPr>
            <a:spLocks noGrp="1"/>
          </p:cNvSpPr>
          <p:nvPr>
            <p:ph type="title"/>
          </p:nvPr>
        </p:nvSpPr>
        <p:spPr>
          <a:xfrm>
            <a:off x="153656" y="0"/>
            <a:ext cx="8229600" cy="1143000"/>
          </a:xfrm>
        </p:spPr>
        <p:txBody>
          <a:bodyPr/>
          <a:lstStyle/>
          <a:p>
            <a:r>
              <a:rPr lang="de-DE" dirty="0"/>
              <a:t>Frage … </a:t>
            </a:r>
          </a:p>
        </p:txBody>
      </p:sp>
      <p:sp>
        <p:nvSpPr>
          <p:cNvPr id="3" name="Inhaltsplatzhalter 2">
            <a:extLst>
              <a:ext uri="{FF2B5EF4-FFF2-40B4-BE49-F238E27FC236}">
                <a16:creationId xmlns:a16="http://schemas.microsoft.com/office/drawing/2014/main" id="{3AFD5940-0819-411D-9E79-D4419603DF64}"/>
              </a:ext>
            </a:extLst>
          </p:cNvPr>
          <p:cNvSpPr>
            <a:spLocks noGrp="1"/>
          </p:cNvSpPr>
          <p:nvPr>
            <p:ph idx="1"/>
          </p:nvPr>
        </p:nvSpPr>
        <p:spPr>
          <a:xfrm>
            <a:off x="162634" y="1484784"/>
            <a:ext cx="8087823" cy="4525963"/>
          </a:xfrm>
        </p:spPr>
        <p:txBody>
          <a:bodyPr/>
          <a:lstStyle/>
          <a:p>
            <a:pPr marL="0" indent="0">
              <a:buNone/>
            </a:pPr>
            <a:r>
              <a:rPr lang="de-DE" sz="1800" b="1" dirty="0"/>
              <a:t>Zuviel Kfz-, Anliefer- und Lkw-Verkehr</a:t>
            </a:r>
            <a:br>
              <a:rPr lang="de-DE" sz="1800" i="1" dirty="0"/>
            </a:br>
            <a:endParaRPr lang="de-DE" sz="1800" i="1" dirty="0"/>
          </a:p>
          <a:p>
            <a:pPr marL="0" indent="0">
              <a:buNone/>
            </a:pPr>
            <a:r>
              <a:rPr lang="de-DE" sz="1800" i="1" dirty="0"/>
              <a:t>„Innerhalb der letzten Jahre hat sich der Kfz-Verkehr in Oberasbach (abseits der Rothenburger Straße) erhöht. In Alt-Oberasbach (</a:t>
            </a:r>
            <a:r>
              <a:rPr lang="de-DE" sz="1800" i="1" dirty="0" err="1"/>
              <a:t>z.B</a:t>
            </a:r>
            <a:r>
              <a:rPr lang="de-DE" sz="1800" i="1" dirty="0"/>
              <a:t> Albrecht-Dürer-Straße) und in der Linder Siedlung (</a:t>
            </a:r>
            <a:r>
              <a:rPr lang="de-DE" sz="1800" i="1" dirty="0" err="1"/>
              <a:t>z.B</a:t>
            </a:r>
            <a:r>
              <a:rPr lang="de-DE" sz="1800" i="1" dirty="0"/>
              <a:t> Schreiberhauer- /Meißner-Straße) aus eigener Wahrnehmung deutlich. </a:t>
            </a:r>
            <a:br>
              <a:rPr lang="de-DE" sz="1800" i="1" dirty="0"/>
            </a:br>
            <a:r>
              <a:rPr lang="de-DE" sz="1800" i="1" dirty="0"/>
              <a:t>Weiterhin nahm auch der Zulieferer/Van und Lkw-Verkehr hier stark zu. Zudem befahren vermehrt große LKW teilweise mit Anhängern diese Gebiete mit oft engen Straßen. Abgeräumte und beschädigte Zäune sind dafür Zeugen. Zukünftige Maßnahmen an der Rothenburger Straße könnten die Belastung in den "Wohngebieten" weiter erhöhen. Gibt es Planungen/Meinungen der Stadt, um dies zu verbessern/zu verhindern?“</a:t>
            </a:r>
          </a:p>
          <a:p>
            <a:pPr marL="0" indent="0">
              <a:buNone/>
            </a:pPr>
            <a:endParaRPr lang="de-DE" sz="1800" i="1" dirty="0"/>
          </a:p>
          <a:p>
            <a:pPr marL="0" indent="0">
              <a:buNone/>
            </a:pPr>
            <a:r>
              <a:rPr lang="de-DE" sz="1800" b="1" i="1" dirty="0"/>
              <a:t>Stefan Wehner</a:t>
            </a:r>
            <a:br>
              <a:rPr lang="de-DE" sz="1800" i="1" dirty="0"/>
            </a:br>
            <a:br>
              <a:rPr lang="de-DE" sz="1800" dirty="0"/>
            </a:br>
            <a:br>
              <a:rPr lang="de-DE" sz="1800" dirty="0"/>
            </a:br>
            <a:endParaRPr lang="de-DE" sz="1800" b="1" i="1" dirty="0"/>
          </a:p>
        </p:txBody>
      </p:sp>
    </p:spTree>
    <p:extLst>
      <p:ext uri="{BB962C8B-B14F-4D97-AF65-F5344CB8AC3E}">
        <p14:creationId xmlns:p14="http://schemas.microsoft.com/office/powerpoint/2010/main" val="175193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A56AE-7DA2-4744-B679-17CA90EAF6EF}"/>
              </a:ext>
            </a:extLst>
          </p:cNvPr>
          <p:cNvSpPr>
            <a:spLocks noGrp="1"/>
          </p:cNvSpPr>
          <p:nvPr>
            <p:ph type="title"/>
          </p:nvPr>
        </p:nvSpPr>
        <p:spPr>
          <a:xfrm>
            <a:off x="153656" y="0"/>
            <a:ext cx="8229600" cy="1143000"/>
          </a:xfrm>
        </p:spPr>
        <p:txBody>
          <a:bodyPr/>
          <a:lstStyle/>
          <a:p>
            <a:r>
              <a:rPr lang="de-DE" dirty="0"/>
              <a:t>Frage … </a:t>
            </a:r>
          </a:p>
        </p:txBody>
      </p:sp>
      <p:sp>
        <p:nvSpPr>
          <p:cNvPr id="3" name="Inhaltsplatzhalter 2">
            <a:extLst>
              <a:ext uri="{FF2B5EF4-FFF2-40B4-BE49-F238E27FC236}">
                <a16:creationId xmlns:a16="http://schemas.microsoft.com/office/drawing/2014/main" id="{3AFD5940-0819-411D-9E79-D4419603DF64}"/>
              </a:ext>
            </a:extLst>
          </p:cNvPr>
          <p:cNvSpPr>
            <a:spLocks noGrp="1"/>
          </p:cNvSpPr>
          <p:nvPr>
            <p:ph idx="1"/>
          </p:nvPr>
        </p:nvSpPr>
        <p:spPr>
          <a:xfrm>
            <a:off x="162634" y="1484784"/>
            <a:ext cx="8087823" cy="4525963"/>
          </a:xfrm>
        </p:spPr>
        <p:txBody>
          <a:bodyPr/>
          <a:lstStyle/>
          <a:p>
            <a:pPr marL="0" indent="0">
              <a:spcBef>
                <a:spcPts val="0"/>
              </a:spcBef>
              <a:spcAft>
                <a:spcPts val="600"/>
              </a:spcAft>
              <a:buNone/>
            </a:pPr>
            <a:r>
              <a:rPr lang="de-DE" sz="1800" b="1" dirty="0"/>
              <a:t>1. </a:t>
            </a:r>
            <a:r>
              <a:rPr lang="de-DE" sz="1800" b="1" dirty="0" err="1"/>
              <a:t>Langenäckerstraße</a:t>
            </a:r>
            <a:r>
              <a:rPr lang="de-DE" sz="1800" b="1" dirty="0"/>
              <a:t>: </a:t>
            </a:r>
            <a:r>
              <a:rPr lang="de-DE" sz="1800" i="1" dirty="0"/>
              <a:t>„Warum ist die, vor langer Zeit angedachte Verlängerung zur Albrecht-Dürer-Straße verworfen worden?“</a:t>
            </a:r>
          </a:p>
          <a:p>
            <a:pPr marL="0" indent="0">
              <a:spcBef>
                <a:spcPts val="0"/>
              </a:spcBef>
              <a:spcAft>
                <a:spcPts val="600"/>
              </a:spcAft>
              <a:buNone/>
            </a:pPr>
            <a:r>
              <a:rPr lang="de-DE" sz="1800" b="1" dirty="0"/>
              <a:t>2. Alt-Oberasbach, Bachstraße/Albrecht-Dürer-Straße:</a:t>
            </a:r>
          </a:p>
          <a:p>
            <a:pPr marL="0" indent="0">
              <a:spcBef>
                <a:spcPts val="0"/>
              </a:spcBef>
              <a:spcAft>
                <a:spcPts val="600"/>
              </a:spcAft>
              <a:buNone/>
            </a:pPr>
            <a:r>
              <a:rPr lang="de-DE" sz="1800" i="1" dirty="0"/>
              <a:t>„Ist die 2014 entstandene Vision einer Dorfstraße mit Bäumen und Bänken, an der Bürger flanieren können und der Verkehr sich im maßvollen Tempo bewegt, ad acta gelegt?“</a:t>
            </a:r>
          </a:p>
          <a:p>
            <a:pPr marL="0" indent="0">
              <a:spcBef>
                <a:spcPts val="0"/>
              </a:spcBef>
              <a:spcAft>
                <a:spcPts val="600"/>
              </a:spcAft>
              <a:buNone/>
            </a:pPr>
            <a:r>
              <a:rPr lang="de-DE" sz="1800" b="1" dirty="0"/>
              <a:t>3. Scheune: </a:t>
            </a:r>
            <a:r>
              <a:rPr lang="de-DE" sz="1800" i="1" dirty="0"/>
              <a:t>„Ist es vielleicht möglich, die Scheune an der Kreuzung ins Freilandmuseum nach Bad Windsheim zu verlegen?“</a:t>
            </a:r>
          </a:p>
          <a:p>
            <a:pPr marL="0" indent="0">
              <a:spcBef>
                <a:spcPts val="0"/>
              </a:spcBef>
              <a:spcAft>
                <a:spcPts val="600"/>
              </a:spcAft>
              <a:buNone/>
            </a:pPr>
            <a:r>
              <a:rPr lang="de-DE" sz="1800" b="1" i="1" dirty="0"/>
              <a:t>Anregung: Gefahr an Kreuzung in Alt-Oberasbach </a:t>
            </a:r>
            <a:r>
              <a:rPr lang="de-DE" sz="1800" i="1" dirty="0"/>
              <a:t>(Milbenweg/Albrecht Dürer Str./St. Lorenz Str. /</a:t>
            </a:r>
            <a:r>
              <a:rPr lang="de-DE" sz="1800" i="1" dirty="0" err="1"/>
              <a:t>Bachstr</a:t>
            </a:r>
            <a:r>
              <a:rPr lang="de-DE" sz="1800" i="1" dirty="0"/>
              <a:t>.) reduzieren: „Bitte erweitern Sie die 30er-Zone, um diesen gefährlichen Bereich etwas sicherer zu machen!“</a:t>
            </a:r>
          </a:p>
          <a:p>
            <a:pPr marL="0" indent="0">
              <a:buNone/>
            </a:pPr>
            <a:endParaRPr lang="de-DE" sz="1800" b="1" i="1" dirty="0"/>
          </a:p>
          <a:p>
            <a:pPr marL="0" indent="0">
              <a:buNone/>
            </a:pPr>
            <a:r>
              <a:rPr lang="de-DE" sz="1800" b="1" i="1" dirty="0"/>
              <a:t>Heike und Klaus Gagel</a:t>
            </a:r>
          </a:p>
          <a:p>
            <a:pPr marL="0" indent="0">
              <a:buNone/>
            </a:pPr>
            <a:br>
              <a:rPr lang="de-DE" sz="1800" i="1" dirty="0"/>
            </a:br>
            <a:br>
              <a:rPr lang="de-DE" sz="1800" dirty="0"/>
            </a:br>
            <a:br>
              <a:rPr lang="de-DE" sz="1800" dirty="0"/>
            </a:br>
            <a:endParaRPr lang="de-DE" sz="1800" b="1" i="1" dirty="0"/>
          </a:p>
        </p:txBody>
      </p:sp>
    </p:spTree>
    <p:extLst>
      <p:ext uri="{BB962C8B-B14F-4D97-AF65-F5344CB8AC3E}">
        <p14:creationId xmlns:p14="http://schemas.microsoft.com/office/powerpoint/2010/main" val="263877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4450"/>
            <a:ext cx="8229600" cy="1143000"/>
          </a:xfrm>
        </p:spPr>
        <p:txBody>
          <a:bodyPr/>
          <a:lstStyle/>
          <a:p>
            <a:r>
              <a:rPr lang="de-DE" sz="4000" dirty="0"/>
              <a:t>Unser neuer Landrat</a:t>
            </a:r>
          </a:p>
        </p:txBody>
      </p:sp>
      <p:pic>
        <p:nvPicPr>
          <p:cNvPr id="4" name="Grafik 3">
            <a:hlinkClick r:id="rId3" action="ppaction://hlinkpres?slideindex=1&amp;slidetitle="/>
            <a:extLst>
              <a:ext uri="{FF2B5EF4-FFF2-40B4-BE49-F238E27FC236}">
                <a16:creationId xmlns:a16="http://schemas.microsoft.com/office/drawing/2014/main" id="{A8D95443-B13F-439D-8D75-0DA43B787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059" y="1844824"/>
            <a:ext cx="5182626" cy="3456384"/>
          </a:xfrm>
          <a:prstGeom prst="rect">
            <a:avLst/>
          </a:prstGeom>
          <a:ln>
            <a:noFill/>
          </a:ln>
          <a:effectLst>
            <a:outerShdw blurRad="292100" dist="139700" dir="2700000" algn="tl" rotWithShape="0">
              <a:srgbClr val="333333">
                <a:alpha val="65000"/>
              </a:srgbClr>
            </a:outerShdw>
          </a:effectLst>
        </p:spPr>
      </p:pic>
      <p:sp>
        <p:nvSpPr>
          <p:cNvPr id="14" name="Ellipse 13">
            <a:extLst>
              <a:ext uri="{FF2B5EF4-FFF2-40B4-BE49-F238E27FC236}">
                <a16:creationId xmlns:a16="http://schemas.microsoft.com/office/drawing/2014/main" id="{BFA291F0-719D-44AC-8E8E-6FF050FEC7B1}"/>
              </a:ext>
            </a:extLst>
          </p:cNvPr>
          <p:cNvSpPr/>
          <p:nvPr/>
        </p:nvSpPr>
        <p:spPr>
          <a:xfrm>
            <a:off x="5220072" y="2348881"/>
            <a:ext cx="2448272" cy="2448271"/>
          </a:xfrm>
          <a:prstGeom prst="ellipse">
            <a:avLst/>
          </a:prstGeom>
          <a:solidFill>
            <a:srgbClr val="005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sp>
        <p:nvSpPr>
          <p:cNvPr id="15" name="Textfeld 14">
            <a:extLst>
              <a:ext uri="{FF2B5EF4-FFF2-40B4-BE49-F238E27FC236}">
                <a16:creationId xmlns:a16="http://schemas.microsoft.com/office/drawing/2014/main" id="{24A9CEFA-EDB8-419C-8AF2-4DDDA61A7CF7}"/>
              </a:ext>
            </a:extLst>
          </p:cNvPr>
          <p:cNvSpPr txBox="1"/>
          <p:nvPr/>
        </p:nvSpPr>
        <p:spPr>
          <a:xfrm>
            <a:off x="5508104" y="3081734"/>
            <a:ext cx="1872208" cy="923330"/>
          </a:xfrm>
          <a:prstGeom prst="rect">
            <a:avLst/>
          </a:prstGeom>
          <a:noFill/>
        </p:spPr>
        <p:txBody>
          <a:bodyPr wrap="square" rtlCol="0">
            <a:spAutoFit/>
          </a:bodyPr>
          <a:lstStyle/>
          <a:p>
            <a:pPr algn="ctr"/>
            <a:r>
              <a:rPr lang="de-DE" b="1" dirty="0">
                <a:solidFill>
                  <a:schemeClr val="bg1"/>
                </a:solidFill>
              </a:rPr>
              <a:t>Herzlich willkommen, Bernd Obst!</a:t>
            </a:r>
          </a:p>
        </p:txBody>
      </p:sp>
    </p:spTree>
    <p:extLst>
      <p:ext uri="{BB962C8B-B14F-4D97-AF65-F5344CB8AC3E}">
        <p14:creationId xmlns:p14="http://schemas.microsoft.com/office/powerpoint/2010/main" val="420097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A56AE-7DA2-4744-B679-17CA90EAF6EF}"/>
              </a:ext>
            </a:extLst>
          </p:cNvPr>
          <p:cNvSpPr>
            <a:spLocks noGrp="1"/>
          </p:cNvSpPr>
          <p:nvPr>
            <p:ph type="title"/>
          </p:nvPr>
        </p:nvSpPr>
        <p:spPr>
          <a:xfrm>
            <a:off x="153656" y="0"/>
            <a:ext cx="8229600" cy="1143000"/>
          </a:xfrm>
        </p:spPr>
        <p:txBody>
          <a:bodyPr/>
          <a:lstStyle/>
          <a:p>
            <a:r>
              <a:rPr lang="de-DE" dirty="0"/>
              <a:t>Frage … </a:t>
            </a:r>
          </a:p>
        </p:txBody>
      </p:sp>
      <p:sp>
        <p:nvSpPr>
          <p:cNvPr id="3" name="Inhaltsplatzhalter 2">
            <a:extLst>
              <a:ext uri="{FF2B5EF4-FFF2-40B4-BE49-F238E27FC236}">
                <a16:creationId xmlns:a16="http://schemas.microsoft.com/office/drawing/2014/main" id="{3AFD5940-0819-411D-9E79-D4419603DF64}"/>
              </a:ext>
            </a:extLst>
          </p:cNvPr>
          <p:cNvSpPr>
            <a:spLocks noGrp="1"/>
          </p:cNvSpPr>
          <p:nvPr>
            <p:ph idx="1"/>
          </p:nvPr>
        </p:nvSpPr>
        <p:spPr>
          <a:xfrm>
            <a:off x="162634" y="1484784"/>
            <a:ext cx="8087823" cy="4525963"/>
          </a:xfrm>
        </p:spPr>
        <p:txBody>
          <a:bodyPr/>
          <a:lstStyle/>
          <a:p>
            <a:pPr marL="0" indent="0">
              <a:buNone/>
            </a:pPr>
            <a:r>
              <a:rPr lang="de-DE" sz="1800" b="1" dirty="0"/>
              <a:t>Tempo 30 in der Adlerstraße</a:t>
            </a:r>
            <a:br>
              <a:rPr lang="de-DE" sz="1800" dirty="0"/>
            </a:br>
            <a:br>
              <a:rPr lang="de-DE" sz="1800" dirty="0"/>
            </a:br>
            <a:r>
              <a:rPr lang="de-DE" sz="1800" i="1" dirty="0"/>
              <a:t>„Nachdem vom Gesetzgeber den Kommunen inzwischen mehr Möglichkeiten in die Hand gegeben werden, Tempo-30-Zonen einzurichten, muss es doch realisierbar sein, wie von uns und weiteren Anwohnern in mehreren Stellungnahmen und Leserbriefen angeregt, in der Adlerstraße, zumindest aber auf dem Teilabschnitt zwischen der Kurt-Schumacher-Straße und dem Übergang an der Einmündung des Kirchenweges, eine Tempo-30-Zone auszuweisen, um die Gefährdung unserer Kinder zu minimieren? </a:t>
            </a:r>
            <a:br>
              <a:rPr lang="de-DE" sz="1800" i="1" dirty="0"/>
            </a:br>
            <a:r>
              <a:rPr lang="de-DE" sz="1800" i="1" dirty="0"/>
              <a:t>Gerade in diesem Teilbereich sind zahlreiche Schul- und Hortkinder zu Fuß oder mit dem Fahrrad unterwegs, sowie auch komplette Schulklassen, die zur Sicherheit begleitet von jeweils bis zu drei Lehrkräften (!) zwischen der Schule am Kirchenweg und dem Schulzentrum in Kreutles von Unterricht zu Unterricht pendeln.“</a:t>
            </a:r>
          </a:p>
          <a:p>
            <a:pPr marL="0" indent="0">
              <a:buNone/>
            </a:pPr>
            <a:br>
              <a:rPr lang="de-DE" sz="1800" b="1" dirty="0"/>
            </a:br>
            <a:r>
              <a:rPr lang="de-DE" sz="1800" b="1" i="1" dirty="0"/>
              <a:t>Günter und Maria-Theresia </a:t>
            </a:r>
            <a:r>
              <a:rPr lang="de-DE" sz="1800" b="1" i="1" dirty="0" err="1"/>
              <a:t>Mages</a:t>
            </a:r>
            <a:endParaRPr lang="de-DE" sz="1800" b="1" i="1" dirty="0"/>
          </a:p>
          <a:p>
            <a:pPr marL="0" indent="0">
              <a:buNone/>
            </a:pPr>
            <a:br>
              <a:rPr lang="de-DE" sz="1800" i="1" dirty="0"/>
            </a:br>
            <a:br>
              <a:rPr lang="de-DE" sz="1800" dirty="0"/>
            </a:br>
            <a:br>
              <a:rPr lang="de-DE" sz="1800" dirty="0"/>
            </a:br>
            <a:endParaRPr lang="de-DE" sz="1800" b="1" i="1" dirty="0"/>
          </a:p>
        </p:txBody>
      </p:sp>
    </p:spTree>
    <p:extLst>
      <p:ext uri="{BB962C8B-B14F-4D97-AF65-F5344CB8AC3E}">
        <p14:creationId xmlns:p14="http://schemas.microsoft.com/office/powerpoint/2010/main" val="113612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A56AE-7DA2-4744-B679-17CA90EAF6EF}"/>
              </a:ext>
            </a:extLst>
          </p:cNvPr>
          <p:cNvSpPr>
            <a:spLocks noGrp="1"/>
          </p:cNvSpPr>
          <p:nvPr>
            <p:ph type="title"/>
          </p:nvPr>
        </p:nvSpPr>
        <p:spPr>
          <a:xfrm>
            <a:off x="153656" y="0"/>
            <a:ext cx="8229600" cy="1143000"/>
          </a:xfrm>
        </p:spPr>
        <p:txBody>
          <a:bodyPr/>
          <a:lstStyle/>
          <a:p>
            <a:r>
              <a:rPr lang="de-DE" dirty="0"/>
              <a:t>Frage … </a:t>
            </a:r>
          </a:p>
        </p:txBody>
      </p:sp>
      <p:sp>
        <p:nvSpPr>
          <p:cNvPr id="3" name="Inhaltsplatzhalter 2">
            <a:extLst>
              <a:ext uri="{FF2B5EF4-FFF2-40B4-BE49-F238E27FC236}">
                <a16:creationId xmlns:a16="http://schemas.microsoft.com/office/drawing/2014/main" id="{3AFD5940-0819-411D-9E79-D4419603DF64}"/>
              </a:ext>
            </a:extLst>
          </p:cNvPr>
          <p:cNvSpPr>
            <a:spLocks noGrp="1"/>
          </p:cNvSpPr>
          <p:nvPr>
            <p:ph idx="1"/>
          </p:nvPr>
        </p:nvSpPr>
        <p:spPr>
          <a:xfrm>
            <a:off x="162634" y="1484784"/>
            <a:ext cx="8087823" cy="4525963"/>
          </a:xfrm>
        </p:spPr>
        <p:txBody>
          <a:bodyPr/>
          <a:lstStyle/>
          <a:p>
            <a:pPr marL="0" indent="0">
              <a:buNone/>
            </a:pPr>
            <a:r>
              <a:rPr lang="de-DE" sz="1800" b="1" dirty="0"/>
              <a:t>Fahrradschutzstreifen in der Adlerstraße</a:t>
            </a:r>
            <a:br>
              <a:rPr lang="de-DE" sz="1800" dirty="0"/>
            </a:br>
            <a:br>
              <a:rPr lang="de-DE" sz="1800" dirty="0"/>
            </a:br>
            <a:r>
              <a:rPr lang="de-DE" sz="1800" i="1" dirty="0"/>
              <a:t>„Inwieweit ist daran gedacht, in der Adlerstraße, wie auch auf anderen Gemeindestraßen, Fahrradschutzstreifen aufzubringen, um den Radfahrern mehr Sicherheit zu bieten, insbesondere sie vor dem hier herrschenden (laut)starken Busverkehr zu schützen? </a:t>
            </a:r>
          </a:p>
          <a:p>
            <a:pPr marL="0" indent="0">
              <a:buNone/>
            </a:pPr>
            <a:r>
              <a:rPr lang="de-DE" sz="1800" i="1" dirty="0"/>
              <a:t>Gängige Praxis der Radfahrer ist derzeit, vor der hohen Verkehrsbelastung in der Adlerstraße auf die verhältnismäßig schmalen Gehwege auszuweichen, insbesondere auf das leicht abschüssige Teilstück von der Kurt-Schumacher-Straße bis zum Habichtweg, das von vielen Fußgängern genutzt wird und sich hier zahlreiche Hauseingänge und Garageneinfahrten befinden.“</a:t>
            </a:r>
          </a:p>
          <a:p>
            <a:pPr marL="0" indent="0">
              <a:buNone/>
            </a:pPr>
            <a:br>
              <a:rPr lang="de-DE" sz="1800" b="1" dirty="0"/>
            </a:br>
            <a:r>
              <a:rPr lang="de-DE" sz="1800" b="1" i="1" dirty="0"/>
              <a:t>Günter und Maria-Theresia </a:t>
            </a:r>
            <a:r>
              <a:rPr lang="de-DE" sz="1800" b="1" i="1" dirty="0" err="1"/>
              <a:t>Mages</a:t>
            </a:r>
            <a:endParaRPr lang="de-DE" sz="1800" b="1" i="1" dirty="0"/>
          </a:p>
          <a:p>
            <a:pPr marL="0" indent="0">
              <a:buNone/>
            </a:pPr>
            <a:br>
              <a:rPr lang="de-DE" sz="1800" i="1" dirty="0"/>
            </a:br>
            <a:br>
              <a:rPr lang="de-DE" sz="1800" dirty="0"/>
            </a:br>
            <a:br>
              <a:rPr lang="de-DE" sz="1800" dirty="0"/>
            </a:br>
            <a:endParaRPr lang="de-DE" sz="1800" b="1" i="1" dirty="0"/>
          </a:p>
        </p:txBody>
      </p:sp>
    </p:spTree>
    <p:extLst>
      <p:ext uri="{BB962C8B-B14F-4D97-AF65-F5344CB8AC3E}">
        <p14:creationId xmlns:p14="http://schemas.microsoft.com/office/powerpoint/2010/main" val="305638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A56AE-7DA2-4744-B679-17CA90EAF6EF}"/>
              </a:ext>
            </a:extLst>
          </p:cNvPr>
          <p:cNvSpPr>
            <a:spLocks noGrp="1"/>
          </p:cNvSpPr>
          <p:nvPr>
            <p:ph type="title"/>
          </p:nvPr>
        </p:nvSpPr>
        <p:spPr>
          <a:xfrm>
            <a:off x="153656" y="0"/>
            <a:ext cx="8229600" cy="1143000"/>
          </a:xfrm>
        </p:spPr>
        <p:txBody>
          <a:bodyPr/>
          <a:lstStyle/>
          <a:p>
            <a:r>
              <a:rPr lang="de-DE" dirty="0"/>
              <a:t>Frage … </a:t>
            </a:r>
          </a:p>
        </p:txBody>
      </p:sp>
      <p:sp>
        <p:nvSpPr>
          <p:cNvPr id="3" name="Inhaltsplatzhalter 2">
            <a:extLst>
              <a:ext uri="{FF2B5EF4-FFF2-40B4-BE49-F238E27FC236}">
                <a16:creationId xmlns:a16="http://schemas.microsoft.com/office/drawing/2014/main" id="{3AFD5940-0819-411D-9E79-D4419603DF64}"/>
              </a:ext>
            </a:extLst>
          </p:cNvPr>
          <p:cNvSpPr>
            <a:spLocks noGrp="1"/>
          </p:cNvSpPr>
          <p:nvPr>
            <p:ph idx="1"/>
          </p:nvPr>
        </p:nvSpPr>
        <p:spPr>
          <a:xfrm>
            <a:off x="162634" y="1484784"/>
            <a:ext cx="8087823" cy="4525963"/>
          </a:xfrm>
        </p:spPr>
        <p:txBody>
          <a:bodyPr/>
          <a:lstStyle/>
          <a:p>
            <a:pPr marL="0" indent="0">
              <a:buNone/>
            </a:pPr>
            <a:r>
              <a:rPr lang="de-DE" sz="1800" b="1" dirty="0"/>
              <a:t>Kommunale Wärmeplanung </a:t>
            </a:r>
            <a:br>
              <a:rPr lang="de-DE" sz="1800" dirty="0"/>
            </a:br>
            <a:br>
              <a:rPr lang="de-DE" sz="1800" dirty="0"/>
            </a:br>
            <a:r>
              <a:rPr lang="de-DE" sz="1800" i="1" dirty="0"/>
              <a:t>„Gibt es Überlegungen Haushalte ans Fernwärmenetz anzuschließen?</a:t>
            </a:r>
          </a:p>
          <a:p>
            <a:pPr marL="0" indent="0">
              <a:buNone/>
            </a:pPr>
            <a:br>
              <a:rPr lang="de-DE" sz="1800" i="1" dirty="0"/>
            </a:br>
            <a:r>
              <a:rPr lang="de-DE" sz="1800" i="1" dirty="0"/>
              <a:t>Gibt es Überlegungen zum Ansatz der Nahwärme in Kommunen?“</a:t>
            </a:r>
            <a:br>
              <a:rPr lang="de-DE" sz="1800" i="1" dirty="0"/>
            </a:br>
            <a:br>
              <a:rPr lang="de-DE" sz="1800" b="1" dirty="0"/>
            </a:br>
            <a:r>
              <a:rPr lang="de-DE" sz="1800" b="1" i="1" dirty="0" err="1"/>
              <a:t>Rolfy</a:t>
            </a:r>
            <a:r>
              <a:rPr lang="de-DE" sz="1800" b="1" i="1" dirty="0"/>
              <a:t> </a:t>
            </a:r>
            <a:r>
              <a:rPr lang="de-DE" sz="1800" b="1" i="1" dirty="0" err="1"/>
              <a:t>Hientz</a:t>
            </a:r>
            <a:endParaRPr lang="de-DE" sz="1800" b="1" i="1" dirty="0"/>
          </a:p>
          <a:p>
            <a:pPr marL="0" indent="0">
              <a:buNone/>
            </a:pPr>
            <a:br>
              <a:rPr lang="de-DE" sz="1800" i="1" dirty="0"/>
            </a:br>
            <a:br>
              <a:rPr lang="de-DE" sz="1800" dirty="0"/>
            </a:br>
            <a:br>
              <a:rPr lang="de-DE" sz="1800" dirty="0"/>
            </a:br>
            <a:endParaRPr lang="de-DE" sz="1800" b="1" i="1" dirty="0"/>
          </a:p>
        </p:txBody>
      </p:sp>
    </p:spTree>
    <p:extLst>
      <p:ext uri="{BB962C8B-B14F-4D97-AF65-F5344CB8AC3E}">
        <p14:creationId xmlns:p14="http://schemas.microsoft.com/office/powerpoint/2010/main" val="1638682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179512" y="44450"/>
            <a:ext cx="8229600" cy="1143000"/>
          </a:xfrm>
        </p:spPr>
        <p:txBody>
          <a:bodyPr/>
          <a:lstStyle/>
          <a:p>
            <a:r>
              <a:rPr lang="de-DE" altLang="de-DE" dirty="0"/>
              <a:t>Jetzt haben Sie das Wort!</a:t>
            </a:r>
          </a:p>
        </p:txBody>
      </p:sp>
      <p:sp>
        <p:nvSpPr>
          <p:cNvPr id="41988" name="Textfeld 1"/>
          <p:cNvSpPr txBox="1">
            <a:spLocks noChangeArrowheads="1"/>
          </p:cNvSpPr>
          <p:nvPr/>
        </p:nvSpPr>
        <p:spPr bwMode="auto">
          <a:xfrm>
            <a:off x="7885113" y="1844675"/>
            <a:ext cx="863600" cy="158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verdana" pitchFamily="34" charset="0"/>
              </a:defRPr>
            </a:lvl1pPr>
            <a:lvl2pPr marL="742950" indent="-285750" eaLnBrk="0" hangingPunct="0">
              <a:spcBef>
                <a:spcPct val="20000"/>
              </a:spcBef>
              <a:buFont typeface="Arial" charset="0"/>
              <a:buChar char="–"/>
              <a:defRPr sz="2800">
                <a:solidFill>
                  <a:schemeClr val="tx1"/>
                </a:solidFill>
                <a:latin typeface="verdana" pitchFamily="34" charset="0"/>
              </a:defRPr>
            </a:lvl2pPr>
            <a:lvl3pPr marL="1143000" indent="-228600" eaLnBrk="0" hangingPunct="0">
              <a:spcBef>
                <a:spcPct val="20000"/>
              </a:spcBef>
              <a:buFont typeface="Arial" charset="0"/>
              <a:buChar char="•"/>
              <a:defRPr sz="2400">
                <a:solidFill>
                  <a:schemeClr val="tx1"/>
                </a:solidFill>
                <a:latin typeface="verdana" pitchFamily="34" charset="0"/>
              </a:defRPr>
            </a:lvl3pPr>
            <a:lvl4pPr marL="1600200" indent="-228600" eaLnBrk="0" hangingPunct="0">
              <a:spcBef>
                <a:spcPct val="20000"/>
              </a:spcBef>
              <a:buFont typeface="Arial" charset="0"/>
              <a:buChar char="–"/>
              <a:defRPr sz="20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endParaRPr lang="de-DE" altLang="de-DE" sz="1800"/>
          </a:p>
        </p:txBody>
      </p:sp>
      <p:pic>
        <p:nvPicPr>
          <p:cNvPr id="1026" name="Picture 2" descr="C:\Users\mennig\Desktop\20170204_121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800" y="-5314950"/>
            <a:ext cx="256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395535" y="1643896"/>
            <a:ext cx="7921377" cy="4216539"/>
          </a:xfrm>
          <a:prstGeom prst="rect">
            <a:avLst/>
          </a:prstGeom>
        </p:spPr>
        <p:txBody>
          <a:bodyPr wrap="square">
            <a:spAutoFit/>
          </a:bodyPr>
          <a:lstStyle/>
          <a:p>
            <a:pPr marL="0" indent="0" algn="ctr">
              <a:buFont typeface="Arial" charset="0"/>
              <a:buNone/>
            </a:pPr>
            <a:r>
              <a:rPr lang="de-DE" altLang="de-DE" sz="2400" b="1" dirty="0"/>
              <a:t>Jetzt haben Sie das Wort!</a:t>
            </a:r>
            <a:br>
              <a:rPr lang="de-DE" altLang="de-DE" sz="2400" b="1" dirty="0"/>
            </a:br>
            <a:br>
              <a:rPr lang="de-DE" altLang="de-DE" dirty="0"/>
            </a:br>
            <a:r>
              <a:rPr lang="de-DE" altLang="de-DE" dirty="0"/>
              <a:t>Allerdings: </a:t>
            </a:r>
            <a:br>
              <a:rPr lang="de-DE" altLang="de-DE" dirty="0"/>
            </a:br>
            <a:br>
              <a:rPr lang="de-DE" altLang="de-DE" dirty="0"/>
            </a:br>
            <a:r>
              <a:rPr lang="de-DE" altLang="de-DE" dirty="0"/>
              <a:t>Nur Bürgerinnen und Bürger der Stadt Oberasbach!</a:t>
            </a:r>
            <a:br>
              <a:rPr lang="de-DE" altLang="de-DE" dirty="0"/>
            </a:br>
            <a:r>
              <a:rPr lang="de-DE" altLang="de-DE" sz="1400" dirty="0"/>
              <a:t>(Art. 8 Abs. 2 Satz 1 GO)</a:t>
            </a:r>
          </a:p>
          <a:p>
            <a:pPr marL="0" indent="0" algn="ctr">
              <a:buFont typeface="Arial" charset="0"/>
              <a:buNone/>
            </a:pPr>
            <a:br>
              <a:rPr lang="de-DE" altLang="de-DE" dirty="0"/>
            </a:br>
            <a:r>
              <a:rPr lang="de-DE" altLang="de-DE" dirty="0"/>
              <a:t>Nur kommunale Angelegenheiten von allgemeinem Interesse! </a:t>
            </a:r>
            <a:br>
              <a:rPr lang="de-DE" altLang="de-DE" dirty="0"/>
            </a:br>
            <a:r>
              <a:rPr lang="de-DE" altLang="de-DE" sz="1400" dirty="0"/>
              <a:t>(Art. 8 Abs. 2 Satz 1 GO)</a:t>
            </a:r>
          </a:p>
          <a:p>
            <a:pPr marL="0" indent="0" algn="ctr">
              <a:buFont typeface="Arial" charset="0"/>
              <a:buNone/>
            </a:pPr>
            <a:endParaRPr lang="de-DE" altLang="de-DE" dirty="0"/>
          </a:p>
          <a:p>
            <a:pPr marL="0" indent="0" algn="ctr">
              <a:buFont typeface="Arial" charset="0"/>
              <a:buNone/>
            </a:pPr>
            <a:endParaRPr lang="de-DE" altLang="de-DE" b="1" dirty="0"/>
          </a:p>
          <a:p>
            <a:pPr marL="0" indent="0" algn="ctr">
              <a:buFont typeface="Arial" charset="0"/>
              <a:buNone/>
            </a:pPr>
            <a:endParaRPr lang="de-DE" altLang="de-DE" b="1" dirty="0"/>
          </a:p>
          <a:p>
            <a:pPr marL="0" indent="0" algn="ctr">
              <a:buFont typeface="Arial" charset="0"/>
              <a:buNone/>
            </a:pPr>
            <a:r>
              <a:rPr lang="de-DE" altLang="de-DE" b="1" dirty="0"/>
              <a:t>Vorname</a:t>
            </a:r>
            <a:br>
              <a:rPr lang="de-DE" altLang="de-DE" b="1" dirty="0"/>
            </a:br>
            <a:r>
              <a:rPr lang="de-DE" altLang="de-DE" b="1" dirty="0"/>
              <a:t>Nachname</a:t>
            </a:r>
            <a:br>
              <a:rPr lang="de-DE" altLang="de-DE" b="1" dirty="0"/>
            </a:br>
            <a:r>
              <a:rPr lang="de-DE" altLang="de-DE" b="1" dirty="0"/>
              <a:t>Straße &amp; Hausnummer</a:t>
            </a:r>
          </a:p>
        </p:txBody>
      </p:sp>
      <p:sp>
        <p:nvSpPr>
          <p:cNvPr id="6" name="Textfeld 5"/>
          <p:cNvSpPr txBox="1"/>
          <p:nvPr/>
        </p:nvSpPr>
        <p:spPr>
          <a:xfrm>
            <a:off x="1489742" y="4407794"/>
            <a:ext cx="6044298" cy="369332"/>
          </a:xfrm>
          <a:prstGeom prst="rect">
            <a:avLst/>
          </a:prstGeom>
          <a:solidFill>
            <a:srgbClr val="005E4F"/>
          </a:solidFill>
        </p:spPr>
        <p:txBody>
          <a:bodyPr wrap="square" rtlCol="0">
            <a:spAutoFit/>
          </a:bodyPr>
          <a:lstStyle/>
          <a:p>
            <a:pPr marL="0" indent="0" algn="ctr">
              <a:buFont typeface="Arial" charset="0"/>
              <a:buNone/>
            </a:pPr>
            <a:r>
              <a:rPr lang="de-DE" altLang="de-DE" b="1" dirty="0">
                <a:solidFill>
                  <a:schemeClr val="bg1"/>
                </a:solidFill>
              </a:rPr>
              <a:t>Bitte nennen Sie vor Ihrem Redebeitrag:</a:t>
            </a:r>
          </a:p>
        </p:txBody>
      </p:sp>
    </p:spTree>
    <p:extLst>
      <p:ext uri="{BB962C8B-B14F-4D97-AF65-F5344CB8AC3E}">
        <p14:creationId xmlns:p14="http://schemas.microsoft.com/office/powerpoint/2010/main" val="1701825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179512" y="44450"/>
            <a:ext cx="8229600" cy="1143000"/>
          </a:xfrm>
        </p:spPr>
        <p:txBody>
          <a:bodyPr/>
          <a:lstStyle/>
          <a:p>
            <a:r>
              <a:rPr lang="de-DE" altLang="de-DE" dirty="0"/>
              <a:t>Schönen Abend!</a:t>
            </a:r>
          </a:p>
        </p:txBody>
      </p:sp>
      <p:sp>
        <p:nvSpPr>
          <p:cNvPr id="41988" name="Textfeld 1"/>
          <p:cNvSpPr txBox="1">
            <a:spLocks noChangeArrowheads="1"/>
          </p:cNvSpPr>
          <p:nvPr/>
        </p:nvSpPr>
        <p:spPr bwMode="auto">
          <a:xfrm>
            <a:off x="7885113" y="1844675"/>
            <a:ext cx="863600" cy="158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verdana" pitchFamily="34" charset="0"/>
              </a:defRPr>
            </a:lvl1pPr>
            <a:lvl2pPr marL="742950" indent="-285750" eaLnBrk="0" hangingPunct="0">
              <a:spcBef>
                <a:spcPct val="20000"/>
              </a:spcBef>
              <a:buFont typeface="Arial" charset="0"/>
              <a:buChar char="–"/>
              <a:defRPr sz="2800">
                <a:solidFill>
                  <a:schemeClr val="tx1"/>
                </a:solidFill>
                <a:latin typeface="verdana" pitchFamily="34" charset="0"/>
              </a:defRPr>
            </a:lvl2pPr>
            <a:lvl3pPr marL="1143000" indent="-228600" eaLnBrk="0" hangingPunct="0">
              <a:spcBef>
                <a:spcPct val="20000"/>
              </a:spcBef>
              <a:buFont typeface="Arial" charset="0"/>
              <a:buChar char="•"/>
              <a:defRPr sz="2400">
                <a:solidFill>
                  <a:schemeClr val="tx1"/>
                </a:solidFill>
                <a:latin typeface="verdana" pitchFamily="34" charset="0"/>
              </a:defRPr>
            </a:lvl3pPr>
            <a:lvl4pPr marL="1600200" indent="-228600" eaLnBrk="0" hangingPunct="0">
              <a:spcBef>
                <a:spcPct val="20000"/>
              </a:spcBef>
              <a:buFont typeface="Arial" charset="0"/>
              <a:buChar char="–"/>
              <a:defRPr sz="20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endParaRPr lang="de-DE" altLang="de-DE" sz="1800"/>
          </a:p>
        </p:txBody>
      </p:sp>
      <p:pic>
        <p:nvPicPr>
          <p:cNvPr id="1026" name="Picture 2" descr="C:\Users\mennig\Desktop\20170204_121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800" y="-5314950"/>
            <a:ext cx="25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47A74F43-9B24-4EE2-80F3-98B94AAE69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1844675"/>
            <a:ext cx="5724128" cy="4293096"/>
          </a:xfrm>
          <a:prstGeom prst="rect">
            <a:avLst/>
          </a:prstGeom>
        </p:spPr>
      </p:pic>
      <p:sp>
        <p:nvSpPr>
          <p:cNvPr id="5" name="Textfeld 4"/>
          <p:cNvSpPr txBox="1"/>
          <p:nvPr/>
        </p:nvSpPr>
        <p:spPr>
          <a:xfrm>
            <a:off x="2483768" y="4869160"/>
            <a:ext cx="6337201" cy="1107996"/>
          </a:xfrm>
          <a:prstGeom prst="rect">
            <a:avLst/>
          </a:prstGeom>
          <a:solidFill>
            <a:srgbClr val="CADED9"/>
          </a:solidFill>
        </p:spPr>
        <p:txBody>
          <a:bodyPr wrap="square" rtlCol="0">
            <a:spAutoFit/>
          </a:bodyPr>
          <a:lstStyle/>
          <a:p>
            <a:pPr algn="ctr"/>
            <a:endParaRPr lang="de-DE" sz="1000" b="1" dirty="0"/>
          </a:p>
          <a:p>
            <a:pPr algn="ctr"/>
            <a:r>
              <a:rPr lang="de-DE" sz="2400" b="1" dirty="0"/>
              <a:t>Vielen Dank für Ihr Interesse!</a:t>
            </a:r>
            <a:br>
              <a:rPr lang="de-DE" sz="2400" b="1" dirty="0"/>
            </a:br>
            <a:r>
              <a:rPr lang="de-DE" sz="2400" b="1" dirty="0"/>
              <a:t>Kommen Sie gut nach Hause!</a:t>
            </a:r>
            <a:br>
              <a:rPr lang="de-DE" sz="2400" b="1" dirty="0"/>
            </a:br>
            <a:endParaRPr lang="de-DE" sz="600" dirty="0"/>
          </a:p>
        </p:txBody>
      </p:sp>
    </p:spTree>
    <p:extLst>
      <p:ext uri="{BB962C8B-B14F-4D97-AF65-F5344CB8AC3E}">
        <p14:creationId xmlns:p14="http://schemas.microsoft.com/office/powerpoint/2010/main" val="2133775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4450"/>
            <a:ext cx="8229600" cy="1143000"/>
          </a:xfrm>
        </p:spPr>
        <p:txBody>
          <a:bodyPr/>
          <a:lstStyle/>
          <a:p>
            <a:r>
              <a:rPr lang="de-DE" dirty="0"/>
              <a:t>Jubiläum „30 Jahre Stadt Oberasbach“</a:t>
            </a:r>
            <a:endParaRPr lang="de-DE" sz="4000" dirty="0"/>
          </a:p>
        </p:txBody>
      </p:sp>
      <p:pic>
        <p:nvPicPr>
          <p:cNvPr id="5" name="Grafik 4">
            <a:extLst>
              <a:ext uri="{FF2B5EF4-FFF2-40B4-BE49-F238E27FC236}">
                <a16:creationId xmlns:a16="http://schemas.microsoft.com/office/drawing/2014/main" id="{4A42F6D4-5B2D-4EE6-89BF-D93CAC20E8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679105"/>
            <a:ext cx="4078627" cy="4104456"/>
          </a:xfrm>
          <a:prstGeom prst="rect">
            <a:avLst/>
          </a:prstGeom>
          <a:ln>
            <a:noFill/>
          </a:ln>
          <a:effectLst>
            <a:outerShdw blurRad="292100" dist="139700" dir="2700000" algn="tl" rotWithShape="0">
              <a:srgbClr val="333333">
                <a:alpha val="65000"/>
              </a:srgbClr>
            </a:outerShdw>
          </a:effectLst>
        </p:spPr>
      </p:pic>
      <p:sp>
        <p:nvSpPr>
          <p:cNvPr id="6" name="Rechteck 5">
            <a:extLst>
              <a:ext uri="{FF2B5EF4-FFF2-40B4-BE49-F238E27FC236}">
                <a16:creationId xmlns:a16="http://schemas.microsoft.com/office/drawing/2014/main" id="{5B447A72-B527-49AC-8BF9-7FC3F43C9B4A}"/>
              </a:ext>
            </a:extLst>
          </p:cNvPr>
          <p:cNvSpPr/>
          <p:nvPr/>
        </p:nvSpPr>
        <p:spPr>
          <a:xfrm>
            <a:off x="4644008" y="1679105"/>
            <a:ext cx="3765104" cy="2304256"/>
          </a:xfrm>
          <a:prstGeom prst="rect">
            <a:avLst/>
          </a:prstGeom>
          <a:solidFill>
            <a:srgbClr val="91B80F"/>
          </a:solidFill>
          <a:ln>
            <a:noFill/>
          </a:ln>
          <a:effectLst>
            <a:outerShdw blurRad="101600" dist="152400" dir="2700000" algn="ctr" rotWithShape="0">
              <a:schemeClr val="bg1">
                <a:lumMod val="6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TIPP:</a:t>
            </a:r>
            <a:br>
              <a:rPr lang="de-DE" dirty="0"/>
            </a:br>
            <a:r>
              <a:rPr lang="de-DE" b="1" dirty="0"/>
              <a:t>"Hinter den Kulissen im </a:t>
            </a:r>
            <a:r>
              <a:rPr lang="de-DE" b="1" dirty="0" err="1"/>
              <a:t>Oberasbacher</a:t>
            </a:r>
            <a:r>
              <a:rPr lang="de-DE" b="1" dirty="0"/>
              <a:t> Rathaus - eine Führung durch versteckte Winkel"</a:t>
            </a:r>
          </a:p>
          <a:p>
            <a:r>
              <a:rPr lang="de-DE" dirty="0"/>
              <a:t>Sa, 13.04.2024, </a:t>
            </a:r>
          </a:p>
          <a:p>
            <a:r>
              <a:rPr lang="de-DE" dirty="0"/>
              <a:t>10.00 bis 11.30 Uhr </a:t>
            </a:r>
          </a:p>
          <a:p>
            <a:r>
              <a:rPr lang="de-DE" dirty="0"/>
              <a:t>Treffpunkt: Rathausfoyer</a:t>
            </a:r>
          </a:p>
        </p:txBody>
      </p:sp>
      <p:sp>
        <p:nvSpPr>
          <p:cNvPr id="7" name="Rechteck 6">
            <a:extLst>
              <a:ext uri="{FF2B5EF4-FFF2-40B4-BE49-F238E27FC236}">
                <a16:creationId xmlns:a16="http://schemas.microsoft.com/office/drawing/2014/main" id="{52021A00-85AF-42F7-84BF-FBA1C626101F}"/>
              </a:ext>
            </a:extLst>
          </p:cNvPr>
          <p:cNvSpPr/>
          <p:nvPr/>
        </p:nvSpPr>
        <p:spPr>
          <a:xfrm>
            <a:off x="4572000" y="4221088"/>
            <a:ext cx="4572000" cy="1200329"/>
          </a:xfrm>
          <a:prstGeom prst="rect">
            <a:avLst/>
          </a:prstGeom>
        </p:spPr>
        <p:txBody>
          <a:bodyPr>
            <a:spAutoFit/>
          </a:bodyPr>
          <a:lstStyle/>
          <a:p>
            <a:r>
              <a:rPr lang="de-DE" b="1" dirty="0"/>
              <a:t>Herzliche Einladung zum </a:t>
            </a:r>
            <a:br>
              <a:rPr lang="de-DE" b="1" dirty="0"/>
            </a:br>
            <a:r>
              <a:rPr lang="de-DE" b="1" dirty="0"/>
              <a:t>Stadt- und Bürgerfest </a:t>
            </a:r>
          </a:p>
          <a:p>
            <a:r>
              <a:rPr lang="de-DE" dirty="0"/>
              <a:t>Sa, 27.04. &amp; So, 28.04.</a:t>
            </a:r>
          </a:p>
          <a:p>
            <a:r>
              <a:rPr lang="de-DE" dirty="0"/>
              <a:t>am Rathausplatz</a:t>
            </a:r>
          </a:p>
        </p:txBody>
      </p:sp>
    </p:spTree>
    <p:extLst>
      <p:ext uri="{BB962C8B-B14F-4D97-AF65-F5344CB8AC3E}">
        <p14:creationId xmlns:p14="http://schemas.microsoft.com/office/powerpoint/2010/main" val="239737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4450"/>
            <a:ext cx="8229600" cy="1143000"/>
          </a:xfrm>
        </p:spPr>
        <p:txBody>
          <a:bodyPr/>
          <a:lstStyle/>
          <a:p>
            <a:r>
              <a:rPr lang="de-DE" dirty="0"/>
              <a:t>Einwohnerentwicklung </a:t>
            </a:r>
            <a:br>
              <a:rPr lang="de-DE" dirty="0"/>
            </a:br>
            <a:r>
              <a:rPr lang="de-DE" sz="1800" dirty="0"/>
              <a:t>01.01.2023 – 31.12.2023</a:t>
            </a:r>
            <a:endParaRPr lang="de-DE" dirty="0"/>
          </a:p>
        </p:txBody>
      </p:sp>
      <p:grpSp>
        <p:nvGrpSpPr>
          <p:cNvPr id="26" name="Gruppieren 25">
            <a:extLst>
              <a:ext uri="{FF2B5EF4-FFF2-40B4-BE49-F238E27FC236}">
                <a16:creationId xmlns:a16="http://schemas.microsoft.com/office/drawing/2014/main" id="{3EFEF6B4-817B-4BC6-A334-06EC363404B7}"/>
              </a:ext>
            </a:extLst>
          </p:cNvPr>
          <p:cNvGrpSpPr/>
          <p:nvPr/>
        </p:nvGrpSpPr>
        <p:grpSpPr>
          <a:xfrm>
            <a:off x="6867514" y="2767383"/>
            <a:ext cx="1664926" cy="1634651"/>
            <a:chOff x="6728012" y="1918632"/>
            <a:chExt cx="1322170" cy="1322170"/>
          </a:xfrm>
          <a:effectLst>
            <a:outerShdw blurRad="215900" dist="114300" dir="1860000" algn="ctr" rotWithShape="0">
              <a:srgbClr val="000000">
                <a:alpha val="61000"/>
              </a:srgbClr>
            </a:outerShdw>
          </a:effectLst>
        </p:grpSpPr>
        <p:sp>
          <p:nvSpPr>
            <p:cNvPr id="16" name="Ellipse 15">
              <a:extLst>
                <a:ext uri="{FF2B5EF4-FFF2-40B4-BE49-F238E27FC236}">
                  <a16:creationId xmlns:a16="http://schemas.microsoft.com/office/drawing/2014/main" id="{417948AD-4DFA-44DE-B9E4-A06684A91A27}"/>
                </a:ext>
              </a:extLst>
            </p:cNvPr>
            <p:cNvSpPr/>
            <p:nvPr/>
          </p:nvSpPr>
          <p:spPr>
            <a:xfrm>
              <a:off x="6728012" y="1918632"/>
              <a:ext cx="1322170" cy="132217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feld 16">
              <a:extLst>
                <a:ext uri="{FF2B5EF4-FFF2-40B4-BE49-F238E27FC236}">
                  <a16:creationId xmlns:a16="http://schemas.microsoft.com/office/drawing/2014/main" id="{A9FE9BDE-CBC4-41F4-B499-62A84FECF7E7}"/>
                </a:ext>
              </a:extLst>
            </p:cNvPr>
            <p:cNvSpPr txBox="1"/>
            <p:nvPr/>
          </p:nvSpPr>
          <p:spPr>
            <a:xfrm>
              <a:off x="6897444" y="2314317"/>
              <a:ext cx="946090" cy="497883"/>
            </a:xfrm>
            <a:prstGeom prst="rect">
              <a:avLst/>
            </a:prstGeom>
            <a:noFill/>
          </p:spPr>
          <p:txBody>
            <a:bodyPr wrap="none" rtlCol="0">
              <a:spAutoFit/>
            </a:bodyPr>
            <a:lstStyle/>
            <a:p>
              <a:pPr algn="ctr"/>
              <a:r>
                <a:rPr lang="de-DE" sz="1400" dirty="0">
                  <a:solidFill>
                    <a:schemeClr val="bg1"/>
                  </a:solidFill>
                </a:rPr>
                <a:t>Einwohner</a:t>
              </a:r>
            </a:p>
            <a:p>
              <a:pPr algn="ctr"/>
              <a:r>
                <a:rPr lang="de-DE" sz="2000" b="1" dirty="0">
                  <a:solidFill>
                    <a:schemeClr val="bg1"/>
                  </a:solidFill>
                </a:rPr>
                <a:t>18.096</a:t>
              </a:r>
            </a:p>
          </p:txBody>
        </p:sp>
      </p:grpSp>
      <p:grpSp>
        <p:nvGrpSpPr>
          <p:cNvPr id="6" name="Gruppieren 5">
            <a:extLst>
              <a:ext uri="{FF2B5EF4-FFF2-40B4-BE49-F238E27FC236}">
                <a16:creationId xmlns:a16="http://schemas.microsoft.com/office/drawing/2014/main" id="{8BB79B9E-8569-4252-B5DD-E04D2613857D}"/>
              </a:ext>
            </a:extLst>
          </p:cNvPr>
          <p:cNvGrpSpPr/>
          <p:nvPr/>
        </p:nvGrpSpPr>
        <p:grpSpPr>
          <a:xfrm>
            <a:off x="4647459" y="2074705"/>
            <a:ext cx="1036747" cy="1008355"/>
            <a:chOff x="1753200" y="2447364"/>
            <a:chExt cx="1036747" cy="1008355"/>
          </a:xfrm>
          <a:effectLst>
            <a:outerShdw blurRad="215900" dist="114300" dir="1860000" algn="ctr" rotWithShape="0">
              <a:srgbClr val="000000">
                <a:alpha val="61000"/>
              </a:srgbClr>
            </a:outerShdw>
          </a:effectLst>
        </p:grpSpPr>
        <p:sp>
          <p:nvSpPr>
            <p:cNvPr id="18" name="Ellipse 17">
              <a:extLst>
                <a:ext uri="{FF2B5EF4-FFF2-40B4-BE49-F238E27FC236}">
                  <a16:creationId xmlns:a16="http://schemas.microsoft.com/office/drawing/2014/main" id="{2731EA6D-8210-449C-B40B-21959F368F75}"/>
                </a:ext>
              </a:extLst>
            </p:cNvPr>
            <p:cNvSpPr/>
            <p:nvPr/>
          </p:nvSpPr>
          <p:spPr>
            <a:xfrm>
              <a:off x="1781592" y="2447364"/>
              <a:ext cx="1008355" cy="1008355"/>
            </a:xfrm>
            <a:prstGeom prst="ellipse">
              <a:avLst/>
            </a:prstGeom>
            <a:solidFill>
              <a:srgbClr val="91B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11DFEC67-2F28-4923-98AD-BF77C11A48DB}"/>
                </a:ext>
              </a:extLst>
            </p:cNvPr>
            <p:cNvSpPr txBox="1"/>
            <p:nvPr/>
          </p:nvSpPr>
          <p:spPr>
            <a:xfrm>
              <a:off x="1753200" y="2670230"/>
              <a:ext cx="1026242" cy="615553"/>
            </a:xfrm>
            <a:prstGeom prst="rect">
              <a:avLst/>
            </a:prstGeom>
            <a:noFill/>
          </p:spPr>
          <p:txBody>
            <a:bodyPr wrap="none" rtlCol="0">
              <a:spAutoFit/>
            </a:bodyPr>
            <a:lstStyle/>
            <a:p>
              <a:pPr algn="ctr"/>
              <a:r>
                <a:rPr lang="de-DE" sz="1400" dirty="0">
                  <a:solidFill>
                    <a:schemeClr val="bg1"/>
                  </a:solidFill>
                </a:rPr>
                <a:t>Geburten</a:t>
              </a:r>
            </a:p>
            <a:p>
              <a:pPr algn="ctr"/>
              <a:r>
                <a:rPr lang="de-DE" sz="2000" b="1" dirty="0">
                  <a:solidFill>
                    <a:schemeClr val="bg1"/>
                  </a:solidFill>
                </a:rPr>
                <a:t>135</a:t>
              </a:r>
            </a:p>
          </p:txBody>
        </p:sp>
      </p:grpSp>
      <p:grpSp>
        <p:nvGrpSpPr>
          <p:cNvPr id="7" name="Gruppieren 6">
            <a:extLst>
              <a:ext uri="{FF2B5EF4-FFF2-40B4-BE49-F238E27FC236}">
                <a16:creationId xmlns:a16="http://schemas.microsoft.com/office/drawing/2014/main" id="{1A037B09-5977-4531-B335-C14A8577B556}"/>
              </a:ext>
            </a:extLst>
          </p:cNvPr>
          <p:cNvGrpSpPr/>
          <p:nvPr/>
        </p:nvGrpSpPr>
        <p:grpSpPr>
          <a:xfrm>
            <a:off x="4212914" y="4441542"/>
            <a:ext cx="1159292" cy="1007968"/>
            <a:chOff x="3225282" y="1935937"/>
            <a:chExt cx="1159292" cy="1007968"/>
          </a:xfrm>
          <a:effectLst>
            <a:outerShdw blurRad="215900" dist="114300" dir="1860000" algn="ctr" rotWithShape="0">
              <a:srgbClr val="000000">
                <a:alpha val="61000"/>
              </a:srgbClr>
            </a:outerShdw>
          </a:effectLst>
        </p:grpSpPr>
        <p:sp>
          <p:nvSpPr>
            <p:cNvPr id="20" name="Ellipse 19">
              <a:extLst>
                <a:ext uri="{FF2B5EF4-FFF2-40B4-BE49-F238E27FC236}">
                  <a16:creationId xmlns:a16="http://schemas.microsoft.com/office/drawing/2014/main" id="{1B437962-84D9-4147-9F9A-729C529E80CB}"/>
                </a:ext>
              </a:extLst>
            </p:cNvPr>
            <p:cNvSpPr/>
            <p:nvPr/>
          </p:nvSpPr>
          <p:spPr>
            <a:xfrm>
              <a:off x="3310134" y="1935937"/>
              <a:ext cx="1007968" cy="1007968"/>
            </a:xfrm>
            <a:prstGeom prst="ellipse">
              <a:avLst/>
            </a:prstGeom>
            <a:solidFill>
              <a:srgbClr val="005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a:extLst>
                <a:ext uri="{FF2B5EF4-FFF2-40B4-BE49-F238E27FC236}">
                  <a16:creationId xmlns:a16="http://schemas.microsoft.com/office/drawing/2014/main" id="{F8667D64-5E0D-4A9E-AAA2-540BE0D88484}"/>
                </a:ext>
              </a:extLst>
            </p:cNvPr>
            <p:cNvSpPr txBox="1"/>
            <p:nvPr/>
          </p:nvSpPr>
          <p:spPr>
            <a:xfrm>
              <a:off x="3225282" y="2233852"/>
              <a:ext cx="1159292" cy="615553"/>
            </a:xfrm>
            <a:prstGeom prst="rect">
              <a:avLst/>
            </a:prstGeom>
            <a:noFill/>
          </p:spPr>
          <p:txBody>
            <a:bodyPr wrap="none" rtlCol="0">
              <a:spAutoFit/>
            </a:bodyPr>
            <a:lstStyle/>
            <a:p>
              <a:pPr algn="ctr"/>
              <a:r>
                <a:rPr lang="de-DE" sz="1400" dirty="0">
                  <a:solidFill>
                    <a:schemeClr val="bg1"/>
                  </a:solidFill>
                </a:rPr>
                <a:t>Sterbefälle</a:t>
              </a:r>
            </a:p>
            <a:p>
              <a:pPr algn="ctr"/>
              <a:r>
                <a:rPr lang="de-DE" sz="2000" b="1" dirty="0">
                  <a:solidFill>
                    <a:schemeClr val="bg1"/>
                  </a:solidFill>
                </a:rPr>
                <a:t>225</a:t>
              </a:r>
            </a:p>
          </p:txBody>
        </p:sp>
      </p:grpSp>
      <p:grpSp>
        <p:nvGrpSpPr>
          <p:cNvPr id="4" name="Gruppieren 3">
            <a:extLst>
              <a:ext uri="{FF2B5EF4-FFF2-40B4-BE49-F238E27FC236}">
                <a16:creationId xmlns:a16="http://schemas.microsoft.com/office/drawing/2014/main" id="{6F448357-7215-4E14-8DA9-1EF34576964B}"/>
              </a:ext>
            </a:extLst>
          </p:cNvPr>
          <p:cNvGrpSpPr/>
          <p:nvPr/>
        </p:nvGrpSpPr>
        <p:grpSpPr>
          <a:xfrm>
            <a:off x="6351658" y="4598243"/>
            <a:ext cx="1614592" cy="1007968"/>
            <a:chOff x="3101424" y="3789040"/>
            <a:chExt cx="1614592" cy="1007968"/>
          </a:xfrm>
          <a:effectLst>
            <a:outerShdw blurRad="215900" dist="114300" dir="1860000" algn="ctr" rotWithShape="0">
              <a:srgbClr val="000000">
                <a:alpha val="61000"/>
              </a:srgbClr>
            </a:outerShdw>
          </a:effectLst>
        </p:grpSpPr>
        <p:sp>
          <p:nvSpPr>
            <p:cNvPr id="3" name="Pfeil: nach rechts 2">
              <a:extLst>
                <a:ext uri="{FF2B5EF4-FFF2-40B4-BE49-F238E27FC236}">
                  <a16:creationId xmlns:a16="http://schemas.microsoft.com/office/drawing/2014/main" id="{B3560546-1642-45EE-A7DA-8CCAF3ED2709}"/>
                </a:ext>
              </a:extLst>
            </p:cNvPr>
            <p:cNvSpPr/>
            <p:nvPr/>
          </p:nvSpPr>
          <p:spPr>
            <a:xfrm>
              <a:off x="3225282" y="3789040"/>
              <a:ext cx="1490734" cy="1007968"/>
            </a:xfrm>
            <a:prstGeom prst="rightArrow">
              <a:avLst/>
            </a:prstGeom>
            <a:solidFill>
              <a:srgbClr val="005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55C0D5F2-30D5-4E29-BD30-965525C1D804}"/>
                </a:ext>
              </a:extLst>
            </p:cNvPr>
            <p:cNvSpPr txBox="1"/>
            <p:nvPr/>
          </p:nvSpPr>
          <p:spPr>
            <a:xfrm>
              <a:off x="3101424" y="3985247"/>
              <a:ext cx="1425390" cy="615553"/>
            </a:xfrm>
            <a:prstGeom prst="rect">
              <a:avLst/>
            </a:prstGeom>
            <a:noFill/>
          </p:spPr>
          <p:txBody>
            <a:bodyPr wrap="none" rtlCol="0">
              <a:spAutoFit/>
            </a:bodyPr>
            <a:lstStyle/>
            <a:p>
              <a:pPr algn="ctr"/>
              <a:r>
                <a:rPr lang="de-DE" sz="1400" dirty="0">
                  <a:solidFill>
                    <a:schemeClr val="bg1"/>
                  </a:solidFill>
                </a:rPr>
                <a:t>Abmeldungen</a:t>
              </a:r>
            </a:p>
            <a:p>
              <a:pPr algn="ctr"/>
              <a:r>
                <a:rPr lang="de-DE" sz="2000" b="1" dirty="0">
                  <a:solidFill>
                    <a:schemeClr val="bg1"/>
                  </a:solidFill>
                </a:rPr>
                <a:t>1.054</a:t>
              </a:r>
            </a:p>
          </p:txBody>
        </p:sp>
      </p:grpSp>
      <p:grpSp>
        <p:nvGrpSpPr>
          <p:cNvPr id="5" name="Gruppieren 4">
            <a:extLst>
              <a:ext uri="{FF2B5EF4-FFF2-40B4-BE49-F238E27FC236}">
                <a16:creationId xmlns:a16="http://schemas.microsoft.com/office/drawing/2014/main" id="{68D06C27-4827-4074-BEFA-539259EF5D08}"/>
              </a:ext>
            </a:extLst>
          </p:cNvPr>
          <p:cNvGrpSpPr/>
          <p:nvPr/>
        </p:nvGrpSpPr>
        <p:grpSpPr>
          <a:xfrm>
            <a:off x="6290670" y="1603274"/>
            <a:ext cx="1614489" cy="1007968"/>
            <a:chOff x="4970100" y="4507053"/>
            <a:chExt cx="1614489" cy="1007968"/>
          </a:xfrm>
          <a:effectLst>
            <a:outerShdw blurRad="215900" dist="114300" dir="1860000" algn="ctr" rotWithShape="0">
              <a:srgbClr val="000000">
                <a:alpha val="61000"/>
              </a:srgbClr>
            </a:outerShdw>
          </a:effectLst>
        </p:grpSpPr>
        <p:sp>
          <p:nvSpPr>
            <p:cNvPr id="23" name="Pfeil: nach rechts 22">
              <a:extLst>
                <a:ext uri="{FF2B5EF4-FFF2-40B4-BE49-F238E27FC236}">
                  <a16:creationId xmlns:a16="http://schemas.microsoft.com/office/drawing/2014/main" id="{83F1134C-13C8-4320-93AD-18261A2F6D51}"/>
                </a:ext>
              </a:extLst>
            </p:cNvPr>
            <p:cNvSpPr/>
            <p:nvPr/>
          </p:nvSpPr>
          <p:spPr>
            <a:xfrm rot="10800000">
              <a:off x="4970100" y="4507053"/>
              <a:ext cx="1490734" cy="1007968"/>
            </a:xfrm>
            <a:prstGeom prst="rightArrow">
              <a:avLst/>
            </a:prstGeom>
            <a:solidFill>
              <a:srgbClr val="91B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F843DCA2-7CE4-481F-B2AF-7F92D21DD629}"/>
                </a:ext>
              </a:extLst>
            </p:cNvPr>
            <p:cNvSpPr txBox="1"/>
            <p:nvPr/>
          </p:nvSpPr>
          <p:spPr>
            <a:xfrm>
              <a:off x="5157595" y="4688721"/>
              <a:ext cx="1426994" cy="615553"/>
            </a:xfrm>
            <a:prstGeom prst="rect">
              <a:avLst/>
            </a:prstGeom>
            <a:noFill/>
          </p:spPr>
          <p:txBody>
            <a:bodyPr wrap="none" rtlCol="0">
              <a:spAutoFit/>
            </a:bodyPr>
            <a:lstStyle/>
            <a:p>
              <a:pPr algn="ctr"/>
              <a:r>
                <a:rPr lang="de-DE" sz="1400" dirty="0">
                  <a:solidFill>
                    <a:schemeClr val="bg1"/>
                  </a:solidFill>
                </a:rPr>
                <a:t>Anmeldungen</a:t>
              </a:r>
            </a:p>
            <a:p>
              <a:pPr algn="ctr"/>
              <a:r>
                <a:rPr lang="de-DE" sz="2000" b="1" dirty="0">
                  <a:solidFill>
                    <a:schemeClr val="bg1"/>
                  </a:solidFill>
                </a:rPr>
                <a:t>1.208</a:t>
              </a:r>
            </a:p>
          </p:txBody>
        </p:sp>
      </p:grpSp>
      <p:grpSp>
        <p:nvGrpSpPr>
          <p:cNvPr id="10" name="Gruppieren 9">
            <a:extLst>
              <a:ext uri="{FF2B5EF4-FFF2-40B4-BE49-F238E27FC236}">
                <a16:creationId xmlns:a16="http://schemas.microsoft.com/office/drawing/2014/main" id="{7C83B7CE-778C-40C4-939C-6FC2A6480223}"/>
              </a:ext>
            </a:extLst>
          </p:cNvPr>
          <p:cNvGrpSpPr/>
          <p:nvPr/>
        </p:nvGrpSpPr>
        <p:grpSpPr>
          <a:xfrm>
            <a:off x="5507223" y="3607360"/>
            <a:ext cx="1082925" cy="1008355"/>
            <a:chOff x="5457227" y="908879"/>
            <a:chExt cx="1082925" cy="1008355"/>
          </a:xfrm>
        </p:grpSpPr>
        <p:sp>
          <p:nvSpPr>
            <p:cNvPr id="27" name="Ellipse 26">
              <a:extLst>
                <a:ext uri="{FF2B5EF4-FFF2-40B4-BE49-F238E27FC236}">
                  <a16:creationId xmlns:a16="http://schemas.microsoft.com/office/drawing/2014/main" id="{08B77A7E-8136-48AA-A97C-304D490E9913}"/>
                </a:ext>
              </a:extLst>
            </p:cNvPr>
            <p:cNvSpPr/>
            <p:nvPr/>
          </p:nvSpPr>
          <p:spPr>
            <a:xfrm>
              <a:off x="5513959" y="908879"/>
              <a:ext cx="1008355" cy="1008355"/>
            </a:xfrm>
            <a:prstGeom prst="ellipse">
              <a:avLst/>
            </a:prstGeom>
            <a:solidFill>
              <a:schemeClr val="accent3">
                <a:lumMod val="75000"/>
              </a:schemeClr>
            </a:solidFill>
            <a:ln>
              <a:noFill/>
            </a:ln>
            <a:effectLst>
              <a:outerShdw blurRad="215900" dist="114300" dir="1860000" algn="ctr" rotWithShape="0">
                <a:srgbClr val="000000">
                  <a:alpha val="6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Textfeld 27">
              <a:extLst>
                <a:ext uri="{FF2B5EF4-FFF2-40B4-BE49-F238E27FC236}">
                  <a16:creationId xmlns:a16="http://schemas.microsoft.com/office/drawing/2014/main" id="{8FD7EA09-61CE-4F0B-AC80-939E65E16D6E}"/>
                </a:ext>
              </a:extLst>
            </p:cNvPr>
            <p:cNvSpPr txBox="1"/>
            <p:nvPr/>
          </p:nvSpPr>
          <p:spPr>
            <a:xfrm>
              <a:off x="5457227" y="1035693"/>
              <a:ext cx="1082925" cy="830997"/>
            </a:xfrm>
            <a:prstGeom prst="rect">
              <a:avLst/>
            </a:prstGeom>
            <a:noFill/>
          </p:spPr>
          <p:txBody>
            <a:bodyPr wrap="none" rtlCol="0">
              <a:spAutoFit/>
            </a:bodyPr>
            <a:lstStyle/>
            <a:p>
              <a:pPr algn="ctr"/>
              <a:r>
                <a:rPr lang="de-DE" sz="1400" dirty="0">
                  <a:solidFill>
                    <a:schemeClr val="bg1"/>
                  </a:solidFill>
                </a:rPr>
                <a:t>Neben-</a:t>
              </a:r>
              <a:br>
                <a:rPr lang="de-DE" sz="1400" dirty="0">
                  <a:solidFill>
                    <a:schemeClr val="bg1"/>
                  </a:solidFill>
                </a:rPr>
              </a:br>
              <a:r>
                <a:rPr lang="de-DE" sz="1400" dirty="0" err="1">
                  <a:solidFill>
                    <a:schemeClr val="bg1"/>
                  </a:solidFill>
                </a:rPr>
                <a:t>wohnsitze</a:t>
              </a:r>
              <a:endParaRPr lang="de-DE" sz="1400" dirty="0">
                <a:solidFill>
                  <a:schemeClr val="bg1"/>
                </a:solidFill>
              </a:endParaRPr>
            </a:p>
            <a:p>
              <a:pPr algn="ctr"/>
              <a:r>
                <a:rPr lang="de-DE" sz="2000" b="1" dirty="0">
                  <a:solidFill>
                    <a:schemeClr val="bg1"/>
                  </a:solidFill>
                </a:rPr>
                <a:t>427</a:t>
              </a:r>
            </a:p>
          </p:txBody>
        </p:sp>
      </p:grpSp>
      <p:graphicFrame>
        <p:nvGraphicFramePr>
          <p:cNvPr id="30" name="Diagramm 29"/>
          <p:cNvGraphicFramePr>
            <a:graphicFrameLocks/>
          </p:cNvGraphicFramePr>
          <p:nvPr>
            <p:extLst>
              <p:ext uri="{D42A27DB-BD31-4B8C-83A1-F6EECF244321}">
                <p14:modId xmlns:p14="http://schemas.microsoft.com/office/powerpoint/2010/main" val="3674095726"/>
              </p:ext>
            </p:extLst>
          </p:nvPr>
        </p:nvGraphicFramePr>
        <p:xfrm>
          <a:off x="215002" y="1603274"/>
          <a:ext cx="7257992" cy="4775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634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4450"/>
            <a:ext cx="8229600" cy="1143000"/>
          </a:xfrm>
        </p:spPr>
        <p:txBody>
          <a:bodyPr/>
          <a:lstStyle/>
          <a:p>
            <a:r>
              <a:rPr lang="de-DE" dirty="0"/>
              <a:t>Aktuelle Finanzlage</a:t>
            </a:r>
          </a:p>
        </p:txBody>
      </p:sp>
      <p:sp>
        <p:nvSpPr>
          <p:cNvPr id="10" name="Rechteck 9">
            <a:extLst>
              <a:ext uri="{FF2B5EF4-FFF2-40B4-BE49-F238E27FC236}">
                <a16:creationId xmlns:a16="http://schemas.microsoft.com/office/drawing/2014/main" id="{3FA9859B-BF1D-4469-9318-B14732BEDEFD}"/>
              </a:ext>
            </a:extLst>
          </p:cNvPr>
          <p:cNvSpPr/>
          <p:nvPr/>
        </p:nvSpPr>
        <p:spPr>
          <a:xfrm>
            <a:off x="5938889" y="1564791"/>
            <a:ext cx="2520000" cy="504056"/>
          </a:xfrm>
          <a:prstGeom prst="rect">
            <a:avLst/>
          </a:prstGeom>
          <a:solidFill>
            <a:srgbClr val="91B80F"/>
          </a:solidFill>
          <a:ln>
            <a:noFill/>
          </a:ln>
          <a:effectLst>
            <a:outerShdw blurRad="101600" dist="152400" dir="2700000" algn="ctr" rotWithShape="0">
              <a:schemeClr val="bg1">
                <a:lumMod val="6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a:t>
            </a:r>
          </a:p>
        </p:txBody>
      </p:sp>
      <p:sp>
        <p:nvSpPr>
          <p:cNvPr id="17" name="Rechteck 16">
            <a:extLst>
              <a:ext uri="{FF2B5EF4-FFF2-40B4-BE49-F238E27FC236}">
                <a16:creationId xmlns:a16="http://schemas.microsoft.com/office/drawing/2014/main" id="{E5419290-F325-4B1A-A23B-D607EFECDFB5}"/>
              </a:ext>
            </a:extLst>
          </p:cNvPr>
          <p:cNvSpPr/>
          <p:nvPr/>
        </p:nvSpPr>
        <p:spPr>
          <a:xfrm>
            <a:off x="3081458" y="2211086"/>
            <a:ext cx="2520000" cy="504056"/>
          </a:xfrm>
          <a:prstGeom prst="rect">
            <a:avLst/>
          </a:prstGeom>
          <a:solidFill>
            <a:srgbClr val="91B80F"/>
          </a:solidFill>
          <a:ln>
            <a:noFill/>
          </a:ln>
          <a:effectLst>
            <a:outerShdw blurRad="101600" dist="152400" dir="2700000" algn="ctr" rotWithShape="0">
              <a:schemeClr val="bg1">
                <a:lumMod val="6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Einzahlungen</a:t>
            </a:r>
          </a:p>
        </p:txBody>
      </p:sp>
      <p:sp>
        <p:nvSpPr>
          <p:cNvPr id="18" name="Rechteck 17">
            <a:extLst>
              <a:ext uri="{FF2B5EF4-FFF2-40B4-BE49-F238E27FC236}">
                <a16:creationId xmlns:a16="http://schemas.microsoft.com/office/drawing/2014/main" id="{D9CB3D09-2EF5-4C3A-B2B7-8416A3543B88}"/>
              </a:ext>
            </a:extLst>
          </p:cNvPr>
          <p:cNvSpPr/>
          <p:nvPr/>
        </p:nvSpPr>
        <p:spPr>
          <a:xfrm>
            <a:off x="3081458" y="2838634"/>
            <a:ext cx="2520000" cy="504056"/>
          </a:xfrm>
          <a:prstGeom prst="rect">
            <a:avLst/>
          </a:prstGeom>
          <a:solidFill>
            <a:srgbClr val="91B80F"/>
          </a:solidFill>
          <a:ln>
            <a:noFill/>
          </a:ln>
          <a:effectLst>
            <a:outerShdw blurRad="101600" dist="152400" dir="2700000" algn="ctr" rotWithShape="0">
              <a:schemeClr val="bg1">
                <a:lumMod val="6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Auszahlungen</a:t>
            </a:r>
          </a:p>
        </p:txBody>
      </p:sp>
      <p:sp>
        <p:nvSpPr>
          <p:cNvPr id="19" name="Rechteck 18">
            <a:extLst>
              <a:ext uri="{FF2B5EF4-FFF2-40B4-BE49-F238E27FC236}">
                <a16:creationId xmlns:a16="http://schemas.microsoft.com/office/drawing/2014/main" id="{E7E8EAFD-0137-4175-9079-CBB84A46954B}"/>
              </a:ext>
            </a:extLst>
          </p:cNvPr>
          <p:cNvSpPr/>
          <p:nvPr/>
        </p:nvSpPr>
        <p:spPr>
          <a:xfrm>
            <a:off x="244348" y="4107735"/>
            <a:ext cx="2520000" cy="1131604"/>
          </a:xfrm>
          <a:prstGeom prst="rect">
            <a:avLst/>
          </a:prstGeom>
          <a:solidFill>
            <a:srgbClr val="91B80F"/>
          </a:solidFill>
          <a:ln>
            <a:noFill/>
          </a:ln>
          <a:effectLst>
            <a:outerShdw blurRad="101600" dist="152400" dir="2700000" algn="ctr" rotWithShape="0">
              <a:schemeClr val="bg1">
                <a:lumMod val="6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Investitions-</a:t>
            </a:r>
          </a:p>
          <a:p>
            <a:pPr algn="ctr"/>
            <a:r>
              <a:rPr lang="de-DE" dirty="0" err="1"/>
              <a:t>tätigkeit</a:t>
            </a:r>
            <a:endParaRPr lang="de-DE" dirty="0"/>
          </a:p>
        </p:txBody>
      </p:sp>
      <p:sp>
        <p:nvSpPr>
          <p:cNvPr id="22" name="Rechteck 21">
            <a:extLst>
              <a:ext uri="{FF2B5EF4-FFF2-40B4-BE49-F238E27FC236}">
                <a16:creationId xmlns:a16="http://schemas.microsoft.com/office/drawing/2014/main" id="{54D6A60F-7D46-4624-9E8B-3E7138F0F528}"/>
              </a:ext>
            </a:extLst>
          </p:cNvPr>
          <p:cNvSpPr/>
          <p:nvPr/>
        </p:nvSpPr>
        <p:spPr>
          <a:xfrm>
            <a:off x="3081458" y="4109884"/>
            <a:ext cx="2520000" cy="504056"/>
          </a:xfrm>
          <a:prstGeom prst="rect">
            <a:avLst/>
          </a:prstGeom>
          <a:solidFill>
            <a:srgbClr val="91B80F"/>
          </a:solidFill>
          <a:ln>
            <a:noFill/>
          </a:ln>
          <a:effectLst>
            <a:outerShdw blurRad="101600" dist="152400" dir="2700000" algn="ctr" rotWithShape="0">
              <a:schemeClr val="bg1">
                <a:lumMod val="6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Einzahlungen</a:t>
            </a:r>
          </a:p>
        </p:txBody>
      </p:sp>
      <p:sp>
        <p:nvSpPr>
          <p:cNvPr id="23" name="Rechteck 22">
            <a:extLst>
              <a:ext uri="{FF2B5EF4-FFF2-40B4-BE49-F238E27FC236}">
                <a16:creationId xmlns:a16="http://schemas.microsoft.com/office/drawing/2014/main" id="{B4B8C5DB-8D7C-485B-8D79-F3E3D019E549}"/>
              </a:ext>
            </a:extLst>
          </p:cNvPr>
          <p:cNvSpPr/>
          <p:nvPr/>
        </p:nvSpPr>
        <p:spPr>
          <a:xfrm>
            <a:off x="3081458" y="4735217"/>
            <a:ext cx="2520000" cy="504056"/>
          </a:xfrm>
          <a:prstGeom prst="rect">
            <a:avLst/>
          </a:prstGeom>
          <a:solidFill>
            <a:srgbClr val="91B80F"/>
          </a:solidFill>
          <a:ln>
            <a:noFill/>
          </a:ln>
          <a:effectLst>
            <a:outerShdw blurRad="101600" dist="152400" dir="2700000" algn="ctr" rotWithShape="0">
              <a:schemeClr val="bg1">
                <a:lumMod val="6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Auszahlungen</a:t>
            </a:r>
          </a:p>
        </p:txBody>
      </p:sp>
      <p:sp>
        <p:nvSpPr>
          <p:cNvPr id="26" name="Rechteck 25">
            <a:extLst>
              <a:ext uri="{FF2B5EF4-FFF2-40B4-BE49-F238E27FC236}">
                <a16:creationId xmlns:a16="http://schemas.microsoft.com/office/drawing/2014/main" id="{B837A312-4987-479D-BC3B-EF7AD65C7DA8}"/>
              </a:ext>
            </a:extLst>
          </p:cNvPr>
          <p:cNvSpPr/>
          <p:nvPr/>
        </p:nvSpPr>
        <p:spPr>
          <a:xfrm>
            <a:off x="5940152" y="2229327"/>
            <a:ext cx="2520000" cy="504056"/>
          </a:xfrm>
          <a:prstGeom prst="rect">
            <a:avLst/>
          </a:prstGeom>
          <a:solidFill>
            <a:srgbClr val="005E4F"/>
          </a:solidFill>
          <a:ln>
            <a:noFill/>
          </a:ln>
          <a:effectLst>
            <a:outerShdw blurRad="101600" dist="152400" dir="2700000" algn="ctr" rotWithShape="0">
              <a:schemeClr val="bg1">
                <a:lumMod val="6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EUR 41,2 Mio.</a:t>
            </a:r>
          </a:p>
        </p:txBody>
      </p:sp>
      <p:sp>
        <p:nvSpPr>
          <p:cNvPr id="27" name="Rechteck 26">
            <a:extLst>
              <a:ext uri="{FF2B5EF4-FFF2-40B4-BE49-F238E27FC236}">
                <a16:creationId xmlns:a16="http://schemas.microsoft.com/office/drawing/2014/main" id="{9DCF579D-DE0D-432A-BB45-0156030A5715}"/>
              </a:ext>
            </a:extLst>
          </p:cNvPr>
          <p:cNvSpPr/>
          <p:nvPr/>
        </p:nvSpPr>
        <p:spPr>
          <a:xfrm>
            <a:off x="5940152" y="2860782"/>
            <a:ext cx="2520000" cy="504056"/>
          </a:xfrm>
          <a:prstGeom prst="rect">
            <a:avLst/>
          </a:prstGeom>
          <a:solidFill>
            <a:srgbClr val="005E4F"/>
          </a:solidFill>
          <a:ln>
            <a:noFill/>
          </a:ln>
          <a:effectLst>
            <a:outerShdw blurRad="101600" dist="152400" dir="2700000" algn="ctr" rotWithShape="0">
              <a:schemeClr val="bg1">
                <a:lumMod val="6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EUR 40,8 </a:t>
            </a:r>
            <a:r>
              <a:rPr lang="de-DE" dirty="0"/>
              <a:t>Mio.</a:t>
            </a:r>
          </a:p>
        </p:txBody>
      </p:sp>
      <p:sp>
        <p:nvSpPr>
          <p:cNvPr id="30" name="Rechteck 29">
            <a:extLst>
              <a:ext uri="{FF2B5EF4-FFF2-40B4-BE49-F238E27FC236}">
                <a16:creationId xmlns:a16="http://schemas.microsoft.com/office/drawing/2014/main" id="{DF4FB666-5304-4EB4-8B97-EEE272660C10}"/>
              </a:ext>
            </a:extLst>
          </p:cNvPr>
          <p:cNvSpPr/>
          <p:nvPr/>
        </p:nvSpPr>
        <p:spPr>
          <a:xfrm>
            <a:off x="5941707" y="4121132"/>
            <a:ext cx="2520000" cy="504056"/>
          </a:xfrm>
          <a:prstGeom prst="rect">
            <a:avLst/>
          </a:prstGeom>
          <a:solidFill>
            <a:srgbClr val="005E4F"/>
          </a:solidFill>
          <a:ln>
            <a:noFill/>
          </a:ln>
          <a:effectLst>
            <a:outerShdw blurRad="101600" dist="152400" dir="2700000" algn="ctr" rotWithShape="0">
              <a:schemeClr val="bg1">
                <a:lumMod val="6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EUR 1,4 Mio.</a:t>
            </a:r>
          </a:p>
        </p:txBody>
      </p:sp>
      <p:sp>
        <p:nvSpPr>
          <p:cNvPr id="31" name="Rechteck 30">
            <a:extLst>
              <a:ext uri="{FF2B5EF4-FFF2-40B4-BE49-F238E27FC236}">
                <a16:creationId xmlns:a16="http://schemas.microsoft.com/office/drawing/2014/main" id="{71467E1D-4B54-42F4-936F-1FC99E76F069}"/>
              </a:ext>
            </a:extLst>
          </p:cNvPr>
          <p:cNvSpPr/>
          <p:nvPr/>
        </p:nvSpPr>
        <p:spPr>
          <a:xfrm>
            <a:off x="5940152" y="4735217"/>
            <a:ext cx="2520000" cy="504056"/>
          </a:xfrm>
          <a:prstGeom prst="rect">
            <a:avLst/>
          </a:prstGeom>
          <a:solidFill>
            <a:srgbClr val="005E4F"/>
          </a:solidFill>
          <a:ln>
            <a:noFill/>
          </a:ln>
          <a:effectLst>
            <a:outerShdw blurRad="101600" dist="152400" dir="2700000" algn="ctr" rotWithShape="0">
              <a:schemeClr val="bg1">
                <a:lumMod val="6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EUR 12,0 Mio.</a:t>
            </a:r>
          </a:p>
        </p:txBody>
      </p:sp>
      <p:sp>
        <p:nvSpPr>
          <p:cNvPr id="32" name="Rechteck 31">
            <a:extLst>
              <a:ext uri="{FF2B5EF4-FFF2-40B4-BE49-F238E27FC236}">
                <a16:creationId xmlns:a16="http://schemas.microsoft.com/office/drawing/2014/main" id="{CA23E47F-1AF7-4540-876E-01DB5808C705}"/>
              </a:ext>
            </a:extLst>
          </p:cNvPr>
          <p:cNvSpPr/>
          <p:nvPr/>
        </p:nvSpPr>
        <p:spPr>
          <a:xfrm>
            <a:off x="124729" y="1599153"/>
            <a:ext cx="4447271" cy="461665"/>
          </a:xfrm>
          <a:prstGeom prst="rect">
            <a:avLst/>
          </a:prstGeom>
        </p:spPr>
        <p:txBody>
          <a:bodyPr wrap="square">
            <a:spAutoFit/>
          </a:bodyPr>
          <a:lstStyle/>
          <a:p>
            <a:r>
              <a:rPr lang="de-DE" sz="2400" b="1" dirty="0"/>
              <a:t>Finanzhaushalt 2024</a:t>
            </a:r>
          </a:p>
        </p:txBody>
      </p:sp>
      <p:sp>
        <p:nvSpPr>
          <p:cNvPr id="33" name="Rechteck 32">
            <a:extLst>
              <a:ext uri="{FF2B5EF4-FFF2-40B4-BE49-F238E27FC236}">
                <a16:creationId xmlns:a16="http://schemas.microsoft.com/office/drawing/2014/main" id="{E340A745-D47D-45F6-9E43-AB0329B99F76}"/>
              </a:ext>
            </a:extLst>
          </p:cNvPr>
          <p:cNvSpPr/>
          <p:nvPr/>
        </p:nvSpPr>
        <p:spPr>
          <a:xfrm>
            <a:off x="222764" y="2204682"/>
            <a:ext cx="2520000" cy="1131604"/>
          </a:xfrm>
          <a:prstGeom prst="rect">
            <a:avLst/>
          </a:prstGeom>
          <a:solidFill>
            <a:srgbClr val="91B80F"/>
          </a:solidFill>
          <a:ln>
            <a:noFill/>
          </a:ln>
          <a:effectLst>
            <a:outerShdw blurRad="101600" dist="152400" dir="2700000" algn="ctr" rotWithShape="0">
              <a:schemeClr val="bg1">
                <a:lumMod val="6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Verwaltungs-</a:t>
            </a:r>
          </a:p>
          <a:p>
            <a:pPr algn="ctr"/>
            <a:r>
              <a:rPr lang="de-DE" dirty="0" err="1"/>
              <a:t>tätigkeit</a:t>
            </a:r>
            <a:endParaRPr lang="de-DE" dirty="0"/>
          </a:p>
        </p:txBody>
      </p:sp>
      <p:grpSp>
        <p:nvGrpSpPr>
          <p:cNvPr id="7" name="Gruppieren 6">
            <a:extLst>
              <a:ext uri="{FF2B5EF4-FFF2-40B4-BE49-F238E27FC236}">
                <a16:creationId xmlns:a16="http://schemas.microsoft.com/office/drawing/2014/main" id="{E353C90F-30C1-4968-BAF6-8CC4E7940CC3}"/>
              </a:ext>
            </a:extLst>
          </p:cNvPr>
          <p:cNvGrpSpPr/>
          <p:nvPr/>
        </p:nvGrpSpPr>
        <p:grpSpPr>
          <a:xfrm>
            <a:off x="3501088" y="5524689"/>
            <a:ext cx="1586447" cy="1279151"/>
            <a:chOff x="3160767" y="5363727"/>
            <a:chExt cx="1586447" cy="1279151"/>
          </a:xfrm>
          <a:effectLst>
            <a:outerShdw blurRad="101600" dist="152400" dir="2700000" algn="ctr" rotWithShape="0">
              <a:schemeClr val="bg1">
                <a:lumMod val="65000"/>
                <a:alpha val="60000"/>
              </a:schemeClr>
            </a:outerShdw>
          </a:effectLst>
        </p:grpSpPr>
        <p:sp>
          <p:nvSpPr>
            <p:cNvPr id="36" name="Ellipse 35">
              <a:extLst>
                <a:ext uri="{FF2B5EF4-FFF2-40B4-BE49-F238E27FC236}">
                  <a16:creationId xmlns:a16="http://schemas.microsoft.com/office/drawing/2014/main" id="{ABC8D014-1137-4E65-9F88-417C3975CAB9}"/>
                </a:ext>
              </a:extLst>
            </p:cNvPr>
            <p:cNvSpPr/>
            <p:nvPr/>
          </p:nvSpPr>
          <p:spPr>
            <a:xfrm>
              <a:off x="3310724" y="5363727"/>
              <a:ext cx="1279151" cy="1279151"/>
            </a:xfrm>
            <a:prstGeom prst="ellipse">
              <a:avLst/>
            </a:prstGeom>
            <a:solidFill>
              <a:srgbClr val="005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A40AA7D3-3580-464C-926A-08F0F2DE3DBE}"/>
                </a:ext>
              </a:extLst>
            </p:cNvPr>
            <p:cNvSpPr txBox="1"/>
            <p:nvPr/>
          </p:nvSpPr>
          <p:spPr>
            <a:xfrm>
              <a:off x="3160767" y="5584173"/>
              <a:ext cx="1586447" cy="954107"/>
            </a:xfrm>
            <a:prstGeom prst="rect">
              <a:avLst/>
            </a:prstGeom>
            <a:noFill/>
          </p:spPr>
          <p:txBody>
            <a:bodyPr wrap="square" rtlCol="0">
              <a:spAutoFit/>
            </a:bodyPr>
            <a:lstStyle/>
            <a:p>
              <a:pPr algn="ctr"/>
              <a:r>
                <a:rPr lang="de-DE" sz="1400" dirty="0">
                  <a:solidFill>
                    <a:schemeClr val="bg1"/>
                  </a:solidFill>
                </a:rPr>
                <a:t>Pro-Kopf-Verschuldung</a:t>
              </a:r>
            </a:p>
            <a:p>
              <a:pPr algn="ctr"/>
              <a:r>
                <a:rPr lang="de-DE" sz="2800" b="1" dirty="0">
                  <a:solidFill>
                    <a:schemeClr val="bg1"/>
                  </a:solidFill>
                </a:rPr>
                <a:t>707,-</a:t>
              </a:r>
              <a:endParaRPr lang="de-DE" sz="2000" dirty="0">
                <a:solidFill>
                  <a:schemeClr val="bg1"/>
                </a:solidFill>
              </a:endParaRPr>
            </a:p>
          </p:txBody>
        </p:sp>
      </p:grpSp>
      <p:sp>
        <p:nvSpPr>
          <p:cNvPr id="3" name="Textfeld 2">
            <a:extLst>
              <a:ext uri="{FF2B5EF4-FFF2-40B4-BE49-F238E27FC236}">
                <a16:creationId xmlns:a16="http://schemas.microsoft.com/office/drawing/2014/main" id="{76C7B306-C463-4372-AED7-AE76A16D8471}"/>
              </a:ext>
            </a:extLst>
          </p:cNvPr>
          <p:cNvSpPr txBox="1"/>
          <p:nvPr/>
        </p:nvSpPr>
        <p:spPr>
          <a:xfrm>
            <a:off x="1979712" y="6443764"/>
            <a:ext cx="1816523" cy="307777"/>
          </a:xfrm>
          <a:prstGeom prst="rect">
            <a:avLst/>
          </a:prstGeom>
          <a:noFill/>
        </p:spPr>
        <p:txBody>
          <a:bodyPr wrap="none" rtlCol="0">
            <a:spAutoFit/>
          </a:bodyPr>
          <a:lstStyle/>
          <a:p>
            <a:r>
              <a:rPr lang="de-DE" sz="1400" dirty="0"/>
              <a:t>Stand 31.12.2023</a:t>
            </a:r>
          </a:p>
        </p:txBody>
      </p:sp>
    </p:spTree>
    <p:extLst>
      <p:ext uri="{BB962C8B-B14F-4D97-AF65-F5344CB8AC3E}">
        <p14:creationId xmlns:p14="http://schemas.microsoft.com/office/powerpoint/2010/main" val="7752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32" y="32657"/>
            <a:ext cx="8497515" cy="1143000"/>
          </a:xfrm>
        </p:spPr>
        <p:txBody>
          <a:bodyPr/>
          <a:lstStyle/>
          <a:p>
            <a:r>
              <a:rPr lang="de-DE" dirty="0"/>
              <a:t> Aktuelle Hochbau-Projekte</a:t>
            </a:r>
          </a:p>
        </p:txBody>
      </p:sp>
      <p:sp>
        <p:nvSpPr>
          <p:cNvPr id="3" name="Rechteck 2">
            <a:extLst>
              <a:ext uri="{FF2B5EF4-FFF2-40B4-BE49-F238E27FC236}">
                <a16:creationId xmlns:a16="http://schemas.microsoft.com/office/drawing/2014/main" id="{00CF92BC-41E7-4709-A19B-277D9424BE93}"/>
              </a:ext>
            </a:extLst>
          </p:cNvPr>
          <p:cNvSpPr/>
          <p:nvPr/>
        </p:nvSpPr>
        <p:spPr>
          <a:xfrm>
            <a:off x="251520" y="4869160"/>
            <a:ext cx="6306791" cy="369332"/>
          </a:xfrm>
          <a:prstGeom prst="rect">
            <a:avLst/>
          </a:prstGeom>
        </p:spPr>
        <p:txBody>
          <a:bodyPr wrap="none">
            <a:spAutoFit/>
          </a:bodyPr>
          <a:lstStyle/>
          <a:p>
            <a:pPr marL="285750" indent="-285750">
              <a:buFont typeface="Arial" panose="020B0604020202020204" pitchFamily="34" charset="0"/>
              <a:buChar char="•"/>
            </a:pPr>
            <a:r>
              <a:rPr lang="de-DE" b="1" dirty="0"/>
              <a:t>Neubau Pestalozzi-Schulzentrum</a:t>
            </a:r>
            <a:r>
              <a:rPr lang="de-DE" dirty="0"/>
              <a:t>: ruht derzeit</a:t>
            </a:r>
          </a:p>
        </p:txBody>
      </p:sp>
      <p:pic>
        <p:nvPicPr>
          <p:cNvPr id="11" name="Grafik 10">
            <a:extLst>
              <a:ext uri="{FF2B5EF4-FFF2-40B4-BE49-F238E27FC236}">
                <a16:creationId xmlns:a16="http://schemas.microsoft.com/office/drawing/2014/main" id="{ED4807AF-5611-426C-88DE-ECE842B02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575" y="1751488"/>
            <a:ext cx="3563888" cy="2672916"/>
          </a:xfrm>
          <a:prstGeom prst="rect">
            <a:avLst/>
          </a:prstGeom>
          <a:ln>
            <a:noFill/>
          </a:ln>
          <a:effectLst>
            <a:outerShdw blurRad="292100" dist="139700" dir="2700000" algn="tl" rotWithShape="0">
              <a:srgbClr val="333333">
                <a:alpha val="65000"/>
              </a:srgbClr>
            </a:outerShdw>
          </a:effectLst>
        </p:spPr>
      </p:pic>
      <p:sp>
        <p:nvSpPr>
          <p:cNvPr id="12" name="Rechteck 11">
            <a:extLst>
              <a:ext uri="{FF2B5EF4-FFF2-40B4-BE49-F238E27FC236}">
                <a16:creationId xmlns:a16="http://schemas.microsoft.com/office/drawing/2014/main" id="{1D5E37B0-C01D-4525-83A6-DDEF742C21F3}"/>
              </a:ext>
            </a:extLst>
          </p:cNvPr>
          <p:cNvSpPr/>
          <p:nvPr/>
        </p:nvSpPr>
        <p:spPr>
          <a:xfrm>
            <a:off x="265112" y="5373216"/>
            <a:ext cx="8339335" cy="1200329"/>
          </a:xfrm>
          <a:prstGeom prst="rect">
            <a:avLst/>
          </a:prstGeom>
        </p:spPr>
        <p:txBody>
          <a:bodyPr wrap="square">
            <a:spAutoFit/>
          </a:bodyPr>
          <a:lstStyle/>
          <a:p>
            <a:pPr marL="285750" indent="-285750">
              <a:buFont typeface="Arial" panose="020B0604020202020204" pitchFamily="34" charset="0"/>
              <a:buChar char="•"/>
            </a:pPr>
            <a:r>
              <a:rPr lang="de-DE" b="1" dirty="0"/>
              <a:t>neues Ortsteilzentrum um S-Bahnhof </a:t>
            </a:r>
            <a:r>
              <a:rPr lang="de-DE" b="1" dirty="0" err="1"/>
              <a:t>Unterasbach</a:t>
            </a:r>
            <a:r>
              <a:rPr lang="de-DE" dirty="0"/>
              <a:t>: </a:t>
            </a:r>
            <a:br>
              <a:rPr lang="de-DE" dirty="0"/>
            </a:br>
            <a:r>
              <a:rPr lang="de-DE" dirty="0"/>
              <a:t>städtebaulicher Wettbewerb im 1. Halbjahr 2024 geplant, Konzept </a:t>
            </a:r>
            <a:br>
              <a:rPr lang="de-DE" dirty="0"/>
            </a:br>
            <a:r>
              <a:rPr lang="de-DE" dirty="0"/>
              <a:t>für Auslobung ist erarbeitet (u.a. mit Feedback von Bürgerinformation am 15. März 2023)</a:t>
            </a:r>
          </a:p>
        </p:txBody>
      </p:sp>
      <p:sp>
        <p:nvSpPr>
          <p:cNvPr id="4" name="Rechteck 3">
            <a:extLst>
              <a:ext uri="{FF2B5EF4-FFF2-40B4-BE49-F238E27FC236}">
                <a16:creationId xmlns:a16="http://schemas.microsoft.com/office/drawing/2014/main" id="{B4432EDF-46EB-4FA2-A2BC-B4BD7D47D561}"/>
              </a:ext>
            </a:extLst>
          </p:cNvPr>
          <p:cNvSpPr/>
          <p:nvPr/>
        </p:nvSpPr>
        <p:spPr>
          <a:xfrm>
            <a:off x="4139951" y="1585823"/>
            <a:ext cx="4738937" cy="3139321"/>
          </a:xfrm>
          <a:prstGeom prst="rect">
            <a:avLst/>
          </a:prstGeom>
        </p:spPr>
        <p:txBody>
          <a:bodyPr wrap="square">
            <a:spAutoFit/>
          </a:bodyPr>
          <a:lstStyle/>
          <a:p>
            <a:pPr marL="285750" indent="-285750">
              <a:buFont typeface="Arial" panose="020B0604020202020204" pitchFamily="34" charset="0"/>
              <a:buChar char="•"/>
            </a:pPr>
            <a:r>
              <a:rPr lang="de-DE" b="1" dirty="0"/>
              <a:t>Dreifachsporthalle</a:t>
            </a:r>
            <a:r>
              <a:rPr lang="de-DE" dirty="0"/>
              <a:t>: Baumeisterarbeiten Ende 2023 weitgehend abgeschlossen, Stahl-konstruktion und Dach errichtet, </a:t>
            </a:r>
            <a:br>
              <a:rPr lang="de-DE" dirty="0"/>
            </a:br>
            <a:r>
              <a:rPr lang="de-DE" dirty="0"/>
              <a:t>Teil der Fassade hergestellt, Metallfassade ist vergeben (Beginn der Herstellung 2. Quartal 2024); Haustechnikarbeiten und Elektro-installationen gehen voran; Beginn Tiefbauarbeiten im März; Heraus-forderung derzeit: Vogelschlag</a:t>
            </a:r>
          </a:p>
        </p:txBody>
      </p:sp>
    </p:spTree>
    <p:extLst>
      <p:ext uri="{BB962C8B-B14F-4D97-AF65-F5344CB8AC3E}">
        <p14:creationId xmlns:p14="http://schemas.microsoft.com/office/powerpoint/2010/main" val="71891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32" y="32657"/>
            <a:ext cx="8497515" cy="1143000"/>
          </a:xfrm>
        </p:spPr>
        <p:txBody>
          <a:bodyPr/>
          <a:lstStyle/>
          <a:p>
            <a:r>
              <a:rPr lang="de-DE" dirty="0"/>
              <a:t> Aktuelle Tiefbau-Projekte (Auswahl)</a:t>
            </a:r>
          </a:p>
        </p:txBody>
      </p:sp>
      <p:sp>
        <p:nvSpPr>
          <p:cNvPr id="3" name="Rechteck 2">
            <a:extLst>
              <a:ext uri="{FF2B5EF4-FFF2-40B4-BE49-F238E27FC236}">
                <a16:creationId xmlns:a16="http://schemas.microsoft.com/office/drawing/2014/main" id="{7C5C8A20-39AD-4D64-AB87-E2351E62810F}"/>
              </a:ext>
            </a:extLst>
          </p:cNvPr>
          <p:cNvSpPr/>
          <p:nvPr/>
        </p:nvSpPr>
        <p:spPr>
          <a:xfrm>
            <a:off x="338096" y="1844824"/>
            <a:ext cx="8280919" cy="4247317"/>
          </a:xfrm>
          <a:prstGeom prst="rect">
            <a:avLst/>
          </a:prstGeom>
        </p:spPr>
        <p:txBody>
          <a:bodyPr wrap="square">
            <a:spAutoFit/>
          </a:bodyPr>
          <a:lstStyle/>
          <a:p>
            <a:pPr marL="285750" indent="-285750">
              <a:buFont typeface="Arial" panose="020B0604020202020204" pitchFamily="34" charset="0"/>
              <a:buChar char="•"/>
            </a:pPr>
            <a:r>
              <a:rPr lang="de-DE" dirty="0"/>
              <a:t>Sanierung Straße und Wasserleitung </a:t>
            </a:r>
            <a:r>
              <a:rPr lang="de-DE" b="1" dirty="0"/>
              <a:t>Jahnstraße Ost </a:t>
            </a:r>
            <a:r>
              <a:rPr lang="de-DE" dirty="0"/>
              <a:t>(ab 4.3.) mit Sperrung Parkplatz Hans-Reif-Sportzentrum  </a:t>
            </a:r>
          </a:p>
          <a:p>
            <a:endParaRPr lang="de-DE" dirty="0"/>
          </a:p>
          <a:p>
            <a:pPr marL="285750" indent="-285750">
              <a:buFont typeface="Arial" panose="020B0604020202020204" pitchFamily="34" charset="0"/>
              <a:buChar char="•"/>
            </a:pPr>
            <a:r>
              <a:rPr lang="de-DE" dirty="0"/>
              <a:t>Sanierung Wasserleitung </a:t>
            </a:r>
            <a:r>
              <a:rPr lang="de-DE" b="1" dirty="0" err="1"/>
              <a:t>Langenäckerstraße</a:t>
            </a:r>
            <a:r>
              <a:rPr lang="de-DE" dirty="0"/>
              <a:t> (ab 1.3.)</a:t>
            </a:r>
          </a:p>
          <a:p>
            <a:endParaRPr lang="de-DE" dirty="0"/>
          </a:p>
          <a:p>
            <a:pPr marL="285750" indent="-285750">
              <a:buFont typeface="Arial" panose="020B0604020202020204" pitchFamily="34" charset="0"/>
              <a:buChar char="•"/>
            </a:pPr>
            <a:r>
              <a:rPr lang="de-DE" dirty="0"/>
              <a:t>Nachbesserung </a:t>
            </a:r>
            <a:r>
              <a:rPr lang="de-DE" b="1" dirty="0"/>
              <a:t>Nürnberger Straße</a:t>
            </a:r>
            <a:r>
              <a:rPr lang="de-DE" dirty="0"/>
              <a:t> (1. Pfingstferienwoche; Kulanzleistung; </a:t>
            </a:r>
            <a:r>
              <a:rPr lang="de-DE" dirty="0" err="1"/>
              <a:t>vorauss</a:t>
            </a:r>
            <a:r>
              <a:rPr lang="de-DE" dirty="0"/>
              <a:t>. 2 Tage Vollsperrung)</a:t>
            </a:r>
          </a:p>
          <a:p>
            <a:endParaRPr lang="de-DE" dirty="0"/>
          </a:p>
          <a:p>
            <a:pPr marL="285750" indent="-285750">
              <a:buFont typeface="Arial" panose="020B0604020202020204" pitchFamily="34" charset="0"/>
              <a:buChar char="•"/>
            </a:pPr>
            <a:r>
              <a:rPr lang="de-DE" dirty="0"/>
              <a:t>Renaturierung </a:t>
            </a:r>
            <a:r>
              <a:rPr lang="de-DE" b="1" dirty="0"/>
              <a:t>Lohbauerwiese</a:t>
            </a:r>
          </a:p>
          <a:p>
            <a:endParaRPr lang="de-DE" b="1" dirty="0"/>
          </a:p>
          <a:p>
            <a:pPr marL="285750" indent="-285750">
              <a:buFont typeface="Arial" panose="020B0604020202020204" pitchFamily="34" charset="0"/>
              <a:buChar char="•"/>
            </a:pPr>
            <a:r>
              <a:rPr lang="de-DE" dirty="0"/>
              <a:t>Aufforstung </a:t>
            </a:r>
            <a:r>
              <a:rPr lang="de-DE" b="1" dirty="0"/>
              <a:t>„</a:t>
            </a:r>
            <a:r>
              <a:rPr lang="de-DE" b="1" dirty="0" err="1"/>
              <a:t>Oberasbacher</a:t>
            </a:r>
            <a:r>
              <a:rPr lang="de-DE" b="1" dirty="0"/>
              <a:t> Zukunftswäldchen“ </a:t>
            </a:r>
            <a:r>
              <a:rPr lang="de-DE" dirty="0"/>
              <a:t>bei </a:t>
            </a:r>
            <a:r>
              <a:rPr lang="de-DE" dirty="0" err="1"/>
              <a:t>Rehdorf</a:t>
            </a:r>
            <a:r>
              <a:rPr lang="de-DE" dirty="0"/>
              <a:t>: Spendenmöglichkeit für Bürger ab 50,00 EUR (auf Wunsch mit Quittung und Geschenkurkunde)</a:t>
            </a:r>
          </a:p>
          <a:p>
            <a:endParaRPr lang="de-DE" dirty="0"/>
          </a:p>
          <a:p>
            <a:pPr marL="285750" indent="-285750">
              <a:buFont typeface="Arial" panose="020B0604020202020204" pitchFamily="34" charset="0"/>
              <a:buChar char="•"/>
            </a:pPr>
            <a:r>
              <a:rPr lang="de-DE" dirty="0"/>
              <a:t>Fortführung </a:t>
            </a:r>
            <a:r>
              <a:rPr lang="de-DE" b="1" dirty="0"/>
              <a:t>Radwegekonzept</a:t>
            </a:r>
            <a:r>
              <a:rPr lang="de-DE" dirty="0"/>
              <a:t> des Stadt Oberasbach</a:t>
            </a:r>
          </a:p>
        </p:txBody>
      </p:sp>
    </p:spTree>
    <p:extLst>
      <p:ext uri="{BB962C8B-B14F-4D97-AF65-F5344CB8AC3E}">
        <p14:creationId xmlns:p14="http://schemas.microsoft.com/office/powerpoint/2010/main" val="395109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756" y="31369"/>
            <a:ext cx="8964488" cy="1143000"/>
          </a:xfrm>
        </p:spPr>
        <p:txBody>
          <a:bodyPr/>
          <a:lstStyle/>
          <a:p>
            <a:r>
              <a:rPr lang="de-DE" dirty="0"/>
              <a:t>Fahrradfreundliche Kommune</a:t>
            </a:r>
          </a:p>
        </p:txBody>
      </p:sp>
      <p:sp>
        <p:nvSpPr>
          <p:cNvPr id="8" name="Rechteck 7">
            <a:extLst>
              <a:ext uri="{FF2B5EF4-FFF2-40B4-BE49-F238E27FC236}">
                <a16:creationId xmlns:a16="http://schemas.microsoft.com/office/drawing/2014/main" id="{B47926AD-9A71-4A1B-871A-85CF87FC598D}"/>
              </a:ext>
            </a:extLst>
          </p:cNvPr>
          <p:cNvSpPr/>
          <p:nvPr/>
        </p:nvSpPr>
        <p:spPr>
          <a:xfrm>
            <a:off x="4385219" y="1513815"/>
            <a:ext cx="4373746" cy="3139321"/>
          </a:xfrm>
          <a:prstGeom prst="rect">
            <a:avLst/>
          </a:prstGeom>
        </p:spPr>
        <p:txBody>
          <a:bodyPr wrap="square">
            <a:spAutoFit/>
          </a:bodyPr>
          <a:lstStyle/>
          <a:p>
            <a:pPr marL="285750" indent="-285750">
              <a:buFont typeface="Arial" panose="020B0604020202020204" pitchFamily="34" charset="0"/>
              <a:buChar char="•"/>
            </a:pPr>
            <a:r>
              <a:rPr lang="de-DE" dirty="0"/>
              <a:t>offizielle Aufnahme der Stadt Oberasbach in die AGFK Bayern im Januar 2022</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Ausbau Radwegekonzept auch in </a:t>
            </a:r>
            <a:r>
              <a:rPr lang="de-DE" b="1" dirty="0"/>
              <a:t>ISEK „Oberasbach 2035“ </a:t>
            </a:r>
            <a:r>
              <a:rPr lang="de-DE" dirty="0"/>
              <a:t>verankert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Beispiel </a:t>
            </a:r>
            <a:r>
              <a:rPr lang="de-DE" b="1" dirty="0"/>
              <a:t>neuer Kreisverkehr Nürnberger Straße</a:t>
            </a:r>
            <a:r>
              <a:rPr lang="de-DE" dirty="0"/>
              <a:t>: nicht mehr nur Autofahrer im Fokus</a:t>
            </a:r>
          </a:p>
        </p:txBody>
      </p:sp>
      <p:sp>
        <p:nvSpPr>
          <p:cNvPr id="14" name="Textfeld 13">
            <a:extLst>
              <a:ext uri="{FF2B5EF4-FFF2-40B4-BE49-F238E27FC236}">
                <a16:creationId xmlns:a16="http://schemas.microsoft.com/office/drawing/2014/main" id="{17228218-2D56-49AD-BDCF-89813BA6498D}"/>
              </a:ext>
            </a:extLst>
          </p:cNvPr>
          <p:cNvSpPr txBox="1"/>
          <p:nvPr/>
        </p:nvSpPr>
        <p:spPr>
          <a:xfrm>
            <a:off x="244759" y="5013176"/>
            <a:ext cx="8280920" cy="923330"/>
          </a:xfrm>
          <a:prstGeom prst="rect">
            <a:avLst/>
          </a:prstGeom>
          <a:solidFill>
            <a:srgbClr val="005E4F"/>
          </a:solidFill>
        </p:spPr>
        <p:txBody>
          <a:bodyPr wrap="square" rtlCol="0">
            <a:spAutoFit/>
          </a:bodyPr>
          <a:lstStyle/>
          <a:p>
            <a:pPr algn="ctr"/>
            <a:endParaRPr lang="de-DE" sz="900" b="1" dirty="0">
              <a:solidFill>
                <a:schemeClr val="bg1"/>
              </a:solidFill>
            </a:endParaRPr>
          </a:p>
          <a:p>
            <a:pPr algn="ctr"/>
            <a:r>
              <a:rPr lang="de-DE" b="1" dirty="0">
                <a:solidFill>
                  <a:schemeClr val="bg1"/>
                </a:solidFill>
              </a:rPr>
              <a:t>Ihre Anregungen und Kritik zum Thema Radverkehr </a:t>
            </a:r>
          </a:p>
          <a:p>
            <a:pPr algn="ctr"/>
            <a:r>
              <a:rPr lang="de-DE" b="1" dirty="0">
                <a:solidFill>
                  <a:schemeClr val="bg1"/>
                </a:solidFill>
              </a:rPr>
              <a:t>in Oberasbach bitte an fahrrad@oberasbach.de!</a:t>
            </a:r>
          </a:p>
          <a:p>
            <a:pPr algn="ctr"/>
            <a:endParaRPr lang="de-DE" sz="900" b="1" dirty="0">
              <a:solidFill>
                <a:schemeClr val="bg1"/>
              </a:solidFill>
            </a:endParaRPr>
          </a:p>
        </p:txBody>
      </p:sp>
      <p:pic>
        <p:nvPicPr>
          <p:cNvPr id="5" name="Grafik 4">
            <a:extLst>
              <a:ext uri="{FF2B5EF4-FFF2-40B4-BE49-F238E27FC236}">
                <a16:creationId xmlns:a16="http://schemas.microsoft.com/office/drawing/2014/main" id="{EE005E20-1D10-4ECD-AD99-331B74A978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700" y="1618691"/>
            <a:ext cx="3743704" cy="2808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547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DBA91-4665-4B83-BE40-7DE74EC00C66}"/>
              </a:ext>
            </a:extLst>
          </p:cNvPr>
          <p:cNvSpPr>
            <a:spLocks noGrp="1"/>
          </p:cNvSpPr>
          <p:nvPr>
            <p:ph type="title"/>
          </p:nvPr>
        </p:nvSpPr>
        <p:spPr>
          <a:xfrm>
            <a:off x="230850" y="0"/>
            <a:ext cx="8229600" cy="1143000"/>
          </a:xfrm>
        </p:spPr>
        <p:txBody>
          <a:bodyPr/>
          <a:lstStyle/>
          <a:p>
            <a:r>
              <a:rPr lang="de-DE" dirty="0"/>
              <a:t>Kommunale Wärmeplanung (bis 2028)</a:t>
            </a:r>
          </a:p>
        </p:txBody>
      </p:sp>
      <p:sp>
        <p:nvSpPr>
          <p:cNvPr id="3" name="Rechteck 2">
            <a:extLst>
              <a:ext uri="{FF2B5EF4-FFF2-40B4-BE49-F238E27FC236}">
                <a16:creationId xmlns:a16="http://schemas.microsoft.com/office/drawing/2014/main" id="{B95CD630-C98D-409A-B9DA-6C7D8537912E}"/>
              </a:ext>
            </a:extLst>
          </p:cNvPr>
          <p:cNvSpPr/>
          <p:nvPr/>
        </p:nvSpPr>
        <p:spPr>
          <a:xfrm>
            <a:off x="323528" y="3025983"/>
            <a:ext cx="7920880" cy="3139321"/>
          </a:xfrm>
          <a:prstGeom prst="rect">
            <a:avLst/>
          </a:prstGeom>
        </p:spPr>
        <p:txBody>
          <a:bodyPr wrap="square">
            <a:spAutoFit/>
          </a:bodyPr>
          <a:lstStyle/>
          <a:p>
            <a:pPr marL="285750" indent="-285750">
              <a:buFont typeface="Arial" panose="020B0604020202020204" pitchFamily="34" charset="0"/>
              <a:buChar char="•"/>
            </a:pPr>
            <a:r>
              <a:rPr lang="de-DE" dirty="0"/>
              <a:t>Ziel: </a:t>
            </a:r>
            <a:r>
              <a:rPr lang="de-DE" b="1" dirty="0"/>
              <a:t>Potenziale für den Anschluss an Fernwärmenetze </a:t>
            </a:r>
            <a:r>
              <a:rPr lang="de-DE" dirty="0"/>
              <a:t>ermitteln</a:t>
            </a:r>
            <a:br>
              <a:rPr lang="de-DE" dirty="0"/>
            </a:br>
            <a:endParaRPr lang="de-DE" dirty="0"/>
          </a:p>
          <a:p>
            <a:pPr marL="285750" indent="-285750">
              <a:buFont typeface="Arial" panose="020B0604020202020204" pitchFamily="34" charset="0"/>
              <a:buChar char="•"/>
            </a:pPr>
            <a:r>
              <a:rPr lang="de-DE" dirty="0"/>
              <a:t>Auch Erarbeitung/Prüfung der </a:t>
            </a:r>
            <a:r>
              <a:rPr lang="de-DE" b="1" dirty="0"/>
              <a:t>Einführung von Nahwärme in verschiedenen Quartieren</a:t>
            </a:r>
            <a:r>
              <a:rPr lang="de-DE" dirty="0"/>
              <a:t> für nachhaltige und ressourcenschonende Energieversorgung</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Derzeit: Vorbereitungen (Beantragung von Fördergeldern, Ausschreibung) für Entwicklung eines </a:t>
            </a:r>
            <a:r>
              <a:rPr lang="de-DE" b="1" dirty="0"/>
              <a:t>umfassenden Konzepts zur Energie- und Wärmeplanung</a:t>
            </a:r>
            <a:r>
              <a:rPr lang="de-DE" dirty="0"/>
              <a:t> -&gt; soll </a:t>
            </a:r>
            <a:r>
              <a:rPr lang="de-DE" b="1" dirty="0"/>
              <a:t>ökologische und ökonomische Aspekte</a:t>
            </a:r>
            <a:r>
              <a:rPr lang="de-DE" dirty="0"/>
              <a:t> berücksichtigen</a:t>
            </a:r>
          </a:p>
        </p:txBody>
      </p:sp>
      <p:pic>
        <p:nvPicPr>
          <p:cNvPr id="7" name="Grafik 6">
            <a:extLst>
              <a:ext uri="{FF2B5EF4-FFF2-40B4-BE49-F238E27FC236}">
                <a16:creationId xmlns:a16="http://schemas.microsoft.com/office/drawing/2014/main" id="{EC98895A-4750-4C2A-9AFF-86DEF0D24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606" y="1340768"/>
            <a:ext cx="5191658" cy="1585603"/>
          </a:xfrm>
          <a:prstGeom prst="rect">
            <a:avLst/>
          </a:prstGeom>
        </p:spPr>
      </p:pic>
    </p:spTree>
    <p:extLst>
      <p:ext uri="{BB962C8B-B14F-4D97-AF65-F5344CB8AC3E}">
        <p14:creationId xmlns:p14="http://schemas.microsoft.com/office/powerpoint/2010/main" val="2107196796"/>
      </p:ext>
    </p:extLst>
  </p:cSld>
  <p:clrMapOvr>
    <a:masterClrMapping/>
  </p:clrMapOvr>
</p:sld>
</file>

<file path=ppt/theme/theme1.xml><?xml version="1.0" encoding="utf-8"?>
<a:theme xmlns:a="http://schemas.openxmlformats.org/drawingml/2006/main" name="powerpoint_querforma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2">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_querforma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2">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powerpoint_querformat</Template>
  <TotalTime>0</TotalTime>
  <Words>4019</Words>
  <Application>Microsoft Office PowerPoint</Application>
  <PresentationFormat>Bildschirmpräsentation (4:3)</PresentationFormat>
  <Paragraphs>281</Paragraphs>
  <Slides>24</Slides>
  <Notes>21</Notes>
  <HiddenSlides>0</HiddenSlides>
  <MMClips>0</MMClips>
  <ScaleCrop>false</ScaleCrop>
  <HeadingPairs>
    <vt:vector size="8" baseType="variant">
      <vt:variant>
        <vt:lpstr>Verwendete Schriftarten</vt:lpstr>
      </vt:variant>
      <vt:variant>
        <vt:i4>4</vt:i4>
      </vt:variant>
      <vt:variant>
        <vt:lpstr>Design</vt:lpstr>
      </vt:variant>
      <vt:variant>
        <vt:i4>2</vt:i4>
      </vt:variant>
      <vt:variant>
        <vt:lpstr>Eingebettete OLE-Server</vt:lpstr>
      </vt:variant>
      <vt:variant>
        <vt:i4>1</vt:i4>
      </vt:variant>
      <vt:variant>
        <vt:lpstr>Folientitel</vt:lpstr>
      </vt:variant>
      <vt:variant>
        <vt:i4>24</vt:i4>
      </vt:variant>
    </vt:vector>
  </HeadingPairs>
  <TitlesOfParts>
    <vt:vector size="31" baseType="lpstr">
      <vt:lpstr>Arial</vt:lpstr>
      <vt:lpstr>Calibri</vt:lpstr>
      <vt:lpstr>verdana</vt:lpstr>
      <vt:lpstr>verdana</vt:lpstr>
      <vt:lpstr>powerpoint_querformat</vt:lpstr>
      <vt:lpstr>1_powerpoint_querformat</vt:lpstr>
      <vt:lpstr>PDF Document</vt:lpstr>
      <vt:lpstr>Herzlich willkommen zur Bürgerversammlung!  </vt:lpstr>
      <vt:lpstr>Unser neuer Landrat</vt:lpstr>
      <vt:lpstr>Jubiläum „30 Jahre Stadt Oberasbach“</vt:lpstr>
      <vt:lpstr>Einwohnerentwicklung  01.01.2023 – 31.12.2023</vt:lpstr>
      <vt:lpstr>Aktuelle Finanzlage</vt:lpstr>
      <vt:lpstr> Aktuelle Hochbau-Projekte</vt:lpstr>
      <vt:lpstr> Aktuelle Tiefbau-Projekte (Auswahl)</vt:lpstr>
      <vt:lpstr>Fahrradfreundliche Kommune</vt:lpstr>
      <vt:lpstr>Kommunale Wärmeplanung (bis 2028)</vt:lpstr>
      <vt:lpstr>Kommunale Verkehrsüberwachung</vt:lpstr>
      <vt:lpstr>Viel Neues bei der vhs</vt:lpstr>
      <vt:lpstr>Jahresbericht 2023</vt:lpstr>
      <vt:lpstr>Europawahl 2024 am So, 9. Juni</vt:lpstr>
      <vt:lpstr>Frage … </vt:lpstr>
      <vt:lpstr>Frage … </vt:lpstr>
      <vt:lpstr>Frage … </vt:lpstr>
      <vt:lpstr>Frage … </vt:lpstr>
      <vt:lpstr>Frage … </vt:lpstr>
      <vt:lpstr>Frage … </vt:lpstr>
      <vt:lpstr>Frage … </vt:lpstr>
      <vt:lpstr>Frage … </vt:lpstr>
      <vt:lpstr>Frage … </vt:lpstr>
      <vt:lpstr>Jetzt haben Sie das Wort!</vt:lpstr>
      <vt:lpstr>Schönen Abend!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2017-02-20T10:01:10Z</dcterms:created>
  <dcterms:modified xsi:type="dcterms:W3CDTF">2024-02-22T14:53:05Z</dcterms:modified>
</cp:coreProperties>
</file>